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7" r:id="rId4"/>
  </p:sldMasterIdLst>
  <p:notesMasterIdLst>
    <p:notesMasterId r:id="rId33"/>
  </p:notesMasterIdLst>
  <p:handoutMasterIdLst>
    <p:handoutMasterId r:id="rId34"/>
  </p:handoutMasterIdLst>
  <p:sldIdLst>
    <p:sldId id="431" r:id="rId5"/>
    <p:sldId id="440" r:id="rId6"/>
    <p:sldId id="441" r:id="rId7"/>
    <p:sldId id="442" r:id="rId8"/>
    <p:sldId id="443" r:id="rId9"/>
    <p:sldId id="444" r:id="rId10"/>
    <p:sldId id="456" r:id="rId11"/>
    <p:sldId id="445" r:id="rId12"/>
    <p:sldId id="450" r:id="rId13"/>
    <p:sldId id="439" r:id="rId14"/>
    <p:sldId id="376" r:id="rId15"/>
    <p:sldId id="389" r:id="rId16"/>
    <p:sldId id="457" r:id="rId17"/>
    <p:sldId id="458" r:id="rId18"/>
    <p:sldId id="390" r:id="rId19"/>
    <p:sldId id="391" r:id="rId20"/>
    <p:sldId id="392" r:id="rId21"/>
    <p:sldId id="393" r:id="rId22"/>
    <p:sldId id="394" r:id="rId23"/>
    <p:sldId id="415" r:id="rId24"/>
    <p:sldId id="418" r:id="rId25"/>
    <p:sldId id="429" r:id="rId26"/>
    <p:sldId id="410" r:id="rId27"/>
    <p:sldId id="446" r:id="rId28"/>
    <p:sldId id="447" r:id="rId29"/>
    <p:sldId id="448" r:id="rId30"/>
    <p:sldId id="417" r:id="rId31"/>
    <p:sldId id="428"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6458"/>
    <a:srgbClr val="FC4128"/>
    <a:srgbClr val="BDCF29"/>
    <a:srgbClr val="5F0023"/>
    <a:srgbClr val="7E8B7A"/>
    <a:srgbClr val="AB0635"/>
    <a:srgbClr val="696A6C"/>
    <a:srgbClr val="E5D4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7822" autoAdjust="0"/>
  </p:normalViewPr>
  <p:slideViewPr>
    <p:cSldViewPr snapToGrid="0">
      <p:cViewPr varScale="1">
        <p:scale>
          <a:sx n="115" d="100"/>
          <a:sy n="115" d="100"/>
        </p:scale>
        <p:origin x="-1524" y="-114"/>
      </p:cViewPr>
      <p:guideLst>
        <p:guide orient="horz" pos="3552"/>
        <p:guide orient="horz" pos="4204"/>
        <p:guide orient="horz" pos="3841"/>
        <p:guide orient="horz" pos="1171"/>
        <p:guide orient="horz" pos="3693"/>
        <p:guide orient="horz" pos="3553"/>
        <p:guide orient="horz" pos="4205"/>
        <p:guide orient="horz" pos="2362"/>
        <p:guide pos="212"/>
        <p:guide pos="4574"/>
        <p:guide pos="297"/>
        <p:guide pos="152"/>
        <p:guide pos="5616"/>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8" d="100"/>
          <a:sy n="98" d="100"/>
        </p:scale>
        <p:origin x="-251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B6DDBC-EFE3-4C82-8E60-AB37F86CC9CE}" type="doc">
      <dgm:prSet loTypeId="urn:microsoft.com/office/officeart/2005/8/layout/vList5" loCatId="list" qsTypeId="urn:microsoft.com/office/officeart/2005/8/quickstyle/simple1" qsCatId="simple" csTypeId="urn:microsoft.com/office/officeart/2005/8/colors/accent3_1" csCatId="accent3" phldr="1"/>
      <dgm:spPr/>
      <dgm:t>
        <a:bodyPr/>
        <a:lstStyle/>
        <a:p>
          <a:endParaRPr lang="en-US"/>
        </a:p>
      </dgm:t>
    </dgm:pt>
    <dgm:pt modelId="{51E620AE-3663-40A3-87B0-0E9F674EE616}">
      <dgm:prSet custT="1"/>
      <dgm:spPr>
        <a:solidFill>
          <a:schemeClr val="bg1">
            <a:lumMod val="85000"/>
          </a:schemeClr>
        </a:solidFill>
        <a:ln>
          <a:noFill/>
        </a:ln>
      </dgm:spPr>
      <dgm:t>
        <a:bodyPr lIns="91440"/>
        <a:lstStyle/>
        <a:p>
          <a:pPr algn="l" rtl="0"/>
          <a:r>
            <a:rPr lang="en-US" sz="1400" b="1" dirty="0" smtClean="0"/>
            <a:t>Fill the seat gaps in AP courses that are already offered: Biology, Calculus, Chemistry, World History and English Literature. </a:t>
          </a:r>
          <a:endParaRPr lang="en-US" sz="1400" b="1" dirty="0"/>
        </a:p>
      </dgm:t>
    </dgm:pt>
    <dgm:pt modelId="{5633BEDA-4CBA-472F-937F-AD5D049F5E6B}" type="parTrans" cxnId="{E62853E0-4582-4121-B3DD-C8E28853D7E0}">
      <dgm:prSet/>
      <dgm:spPr/>
      <dgm:t>
        <a:bodyPr/>
        <a:lstStyle/>
        <a:p>
          <a:endParaRPr lang="en-US"/>
        </a:p>
      </dgm:t>
    </dgm:pt>
    <dgm:pt modelId="{FE723A27-9727-4677-B9C1-B694AE95FE55}" type="sibTrans" cxnId="{E62853E0-4582-4121-B3DD-C8E28853D7E0}">
      <dgm:prSet/>
      <dgm:spPr/>
      <dgm:t>
        <a:bodyPr/>
        <a:lstStyle/>
        <a:p>
          <a:endParaRPr lang="en-US"/>
        </a:p>
      </dgm:t>
    </dgm:pt>
    <dgm:pt modelId="{254A8BCF-6A72-4C7A-80CB-4D94481C0D18}">
      <dgm:prSet custT="1"/>
      <dgm:spPr>
        <a:ln>
          <a:solidFill>
            <a:schemeClr val="bg1">
              <a:lumMod val="75000"/>
            </a:schemeClr>
          </a:solidFill>
        </a:ln>
      </dgm:spPr>
      <dgm:t>
        <a:bodyPr/>
        <a:lstStyle/>
        <a:p>
          <a:pPr rtl="0"/>
          <a:r>
            <a:rPr lang="en-US" sz="1200" i="0" dirty="0" smtClean="0"/>
            <a:t>These courses can help satisfy  NY standards requirements while at the same time increasing college readiness and potentially saving students money who earn scores of 3 or higher.</a:t>
          </a:r>
          <a:endParaRPr lang="en-US" sz="1200" i="0" dirty="0"/>
        </a:p>
      </dgm:t>
    </dgm:pt>
    <dgm:pt modelId="{7DA17463-0B22-4ED0-95BC-D3A05FFED16A}" type="parTrans" cxnId="{DA72FB4F-47E8-46F4-908B-BD40633C8B35}">
      <dgm:prSet/>
      <dgm:spPr/>
      <dgm:t>
        <a:bodyPr/>
        <a:lstStyle/>
        <a:p>
          <a:endParaRPr lang="en-US"/>
        </a:p>
      </dgm:t>
    </dgm:pt>
    <dgm:pt modelId="{B3AD70F3-9291-436D-B076-7DD2875A7A7F}" type="sibTrans" cxnId="{DA72FB4F-47E8-46F4-908B-BD40633C8B35}">
      <dgm:prSet/>
      <dgm:spPr/>
      <dgm:t>
        <a:bodyPr/>
        <a:lstStyle/>
        <a:p>
          <a:endParaRPr lang="en-US"/>
        </a:p>
      </dgm:t>
    </dgm:pt>
    <dgm:pt modelId="{B4C659E2-02D7-4A31-8E2D-A0871D6B8495}">
      <dgm:prSet custT="1"/>
      <dgm:spPr>
        <a:solidFill>
          <a:schemeClr val="bg1">
            <a:lumMod val="85000"/>
          </a:schemeClr>
        </a:solidFill>
        <a:ln>
          <a:noFill/>
        </a:ln>
      </dgm:spPr>
      <dgm:t>
        <a:bodyPr lIns="91440"/>
        <a:lstStyle/>
        <a:p>
          <a:pPr algn="l" rtl="0"/>
          <a:r>
            <a:rPr lang="en-US" sz="1400" b="1" u="none" dirty="0" smtClean="0"/>
            <a:t>Add additional sections of currently offered AP courses</a:t>
          </a:r>
          <a:endParaRPr lang="en-US" sz="1400" b="1" u="none" dirty="0"/>
        </a:p>
      </dgm:t>
    </dgm:pt>
    <dgm:pt modelId="{ACF1F39A-46F1-4E0E-8ECD-12A97DF22B5D}" type="parTrans" cxnId="{7AE09AD0-CD55-4ACE-B082-7FA5755136B6}">
      <dgm:prSet/>
      <dgm:spPr/>
      <dgm:t>
        <a:bodyPr/>
        <a:lstStyle/>
        <a:p>
          <a:endParaRPr lang="en-US"/>
        </a:p>
      </dgm:t>
    </dgm:pt>
    <dgm:pt modelId="{62B83A83-4EA6-4741-AF31-5A0EB063FD86}" type="sibTrans" cxnId="{7AE09AD0-CD55-4ACE-B082-7FA5755136B6}">
      <dgm:prSet/>
      <dgm:spPr/>
      <dgm:t>
        <a:bodyPr/>
        <a:lstStyle/>
        <a:p>
          <a:endParaRPr lang="en-US"/>
        </a:p>
      </dgm:t>
    </dgm:pt>
    <dgm:pt modelId="{C43676EF-9EFC-4D65-92DD-55F2581A518E}">
      <dgm:prSet custT="1"/>
      <dgm:spPr>
        <a:ln>
          <a:solidFill>
            <a:schemeClr val="bg1">
              <a:lumMod val="75000"/>
            </a:schemeClr>
          </a:solidFill>
        </a:ln>
      </dgm:spPr>
      <dgm:t>
        <a:bodyPr/>
        <a:lstStyle/>
        <a:p>
          <a:pPr rtl="0"/>
          <a:r>
            <a:rPr lang="en-US" sz="1200" i="0" dirty="0" smtClean="0"/>
            <a:t>With teachers already trained and appropriately resourced, adding new sections is a cost effective strategy for increasing AP participation.</a:t>
          </a:r>
          <a:endParaRPr lang="en-US" sz="1200" i="0" dirty="0"/>
        </a:p>
      </dgm:t>
    </dgm:pt>
    <dgm:pt modelId="{7C21EED7-2719-4AB8-B660-AE365724A5C7}" type="parTrans" cxnId="{378C53A1-A2F0-4A7B-B029-62E839EEA2CE}">
      <dgm:prSet/>
      <dgm:spPr/>
      <dgm:t>
        <a:bodyPr/>
        <a:lstStyle/>
        <a:p>
          <a:endParaRPr lang="en-US"/>
        </a:p>
      </dgm:t>
    </dgm:pt>
    <dgm:pt modelId="{8F7CEF78-4898-4C94-8B2D-3ECB4528D18C}" type="sibTrans" cxnId="{378C53A1-A2F0-4A7B-B029-62E839EEA2CE}">
      <dgm:prSet/>
      <dgm:spPr/>
      <dgm:t>
        <a:bodyPr/>
        <a:lstStyle/>
        <a:p>
          <a:endParaRPr lang="en-US"/>
        </a:p>
      </dgm:t>
    </dgm:pt>
    <dgm:pt modelId="{401D372A-185A-4060-8A0A-D7446BDA9253}">
      <dgm:prSet custT="1"/>
      <dgm:spPr>
        <a:solidFill>
          <a:schemeClr val="bg1">
            <a:lumMod val="85000"/>
          </a:schemeClr>
        </a:solidFill>
        <a:ln>
          <a:noFill/>
        </a:ln>
      </dgm:spPr>
      <dgm:t>
        <a:bodyPr lIns="91440"/>
        <a:lstStyle/>
        <a:p>
          <a:pPr algn="l" rtl="0"/>
          <a:r>
            <a:rPr lang="en-US" sz="1400" b="1" u="none" dirty="0" smtClean="0"/>
            <a:t>Create courses for Macroeconomics, Psychology, World History, Art History and English Language at the schools in which they are not currently offered.</a:t>
          </a:r>
          <a:endParaRPr lang="en-US" sz="1400" b="1" u="none" dirty="0"/>
        </a:p>
      </dgm:t>
    </dgm:pt>
    <dgm:pt modelId="{EC42B468-18F6-4184-ABEF-27A7D3FBD813}" type="parTrans" cxnId="{145F6B2B-B5AB-4961-905F-0B2D6078E3AA}">
      <dgm:prSet/>
      <dgm:spPr/>
      <dgm:t>
        <a:bodyPr/>
        <a:lstStyle/>
        <a:p>
          <a:endParaRPr lang="en-US"/>
        </a:p>
      </dgm:t>
    </dgm:pt>
    <dgm:pt modelId="{8AB149A4-5E8C-4D3D-A9BF-920AD35466F0}" type="sibTrans" cxnId="{145F6B2B-B5AB-4961-905F-0B2D6078E3AA}">
      <dgm:prSet/>
      <dgm:spPr/>
      <dgm:t>
        <a:bodyPr/>
        <a:lstStyle/>
        <a:p>
          <a:endParaRPr lang="en-US"/>
        </a:p>
      </dgm:t>
    </dgm:pt>
    <dgm:pt modelId="{B80E58DB-B2CF-494F-946E-656A004BA5F2}">
      <dgm:prSet custT="1"/>
      <dgm:spPr>
        <a:ln>
          <a:solidFill>
            <a:schemeClr val="bg1">
              <a:lumMod val="75000"/>
            </a:schemeClr>
          </a:solidFill>
        </a:ln>
      </dgm:spPr>
      <dgm:t>
        <a:bodyPr/>
        <a:lstStyle/>
        <a:p>
          <a:pPr rtl="0"/>
          <a:r>
            <a:rPr lang="en-US" sz="1200" i="0" dirty="0" smtClean="0"/>
            <a:t>Offering additional opportunities to infuse a diverse range of college-level rigor across all New York High Schools through VAP can assist in higher graduation rates and lower remediation rates when students matriculate in higher education. </a:t>
          </a:r>
          <a:endParaRPr lang="en-US" sz="1200" i="0" dirty="0"/>
        </a:p>
      </dgm:t>
    </dgm:pt>
    <dgm:pt modelId="{96342F8B-3839-47B2-977E-93E7D7DAD872}" type="parTrans" cxnId="{A2933E54-33A2-410C-9AB6-F68D114C47FC}">
      <dgm:prSet/>
      <dgm:spPr/>
      <dgm:t>
        <a:bodyPr/>
        <a:lstStyle/>
        <a:p>
          <a:endParaRPr lang="en-US"/>
        </a:p>
      </dgm:t>
    </dgm:pt>
    <dgm:pt modelId="{02E990B7-E572-498F-A072-C085B17B0751}" type="sibTrans" cxnId="{A2933E54-33A2-410C-9AB6-F68D114C47FC}">
      <dgm:prSet/>
      <dgm:spPr/>
      <dgm:t>
        <a:bodyPr/>
        <a:lstStyle/>
        <a:p>
          <a:endParaRPr lang="en-US"/>
        </a:p>
      </dgm:t>
    </dgm:pt>
    <dgm:pt modelId="{5C4891A6-BEB7-4071-9C95-79007A17E7EF}" type="pres">
      <dgm:prSet presAssocID="{6BB6DDBC-EFE3-4C82-8E60-AB37F86CC9CE}" presName="Name0" presStyleCnt="0">
        <dgm:presLayoutVars>
          <dgm:dir/>
          <dgm:animLvl val="lvl"/>
          <dgm:resizeHandles val="exact"/>
        </dgm:presLayoutVars>
      </dgm:prSet>
      <dgm:spPr/>
      <dgm:t>
        <a:bodyPr/>
        <a:lstStyle/>
        <a:p>
          <a:endParaRPr lang="en-US"/>
        </a:p>
      </dgm:t>
    </dgm:pt>
    <dgm:pt modelId="{8BEC6ED9-0987-43E4-85C0-E45F9A3F0BDB}" type="pres">
      <dgm:prSet presAssocID="{51E620AE-3663-40A3-87B0-0E9F674EE616}" presName="linNode" presStyleCnt="0"/>
      <dgm:spPr/>
    </dgm:pt>
    <dgm:pt modelId="{C82BFE77-67AF-4A41-A678-21021E40E8C9}" type="pres">
      <dgm:prSet presAssocID="{51E620AE-3663-40A3-87B0-0E9F674EE616}" presName="parentText" presStyleLbl="node1" presStyleIdx="0" presStyleCnt="3" custScaleX="137446">
        <dgm:presLayoutVars>
          <dgm:chMax val="1"/>
          <dgm:bulletEnabled val="1"/>
        </dgm:presLayoutVars>
      </dgm:prSet>
      <dgm:spPr>
        <a:prstGeom prst="flowChartProcess">
          <a:avLst/>
        </a:prstGeom>
      </dgm:spPr>
      <dgm:t>
        <a:bodyPr/>
        <a:lstStyle/>
        <a:p>
          <a:endParaRPr lang="en-US"/>
        </a:p>
      </dgm:t>
    </dgm:pt>
    <dgm:pt modelId="{18F4B832-9140-4A5A-976B-5270CE7586C7}" type="pres">
      <dgm:prSet presAssocID="{51E620AE-3663-40A3-87B0-0E9F674EE616}" presName="descendantText" presStyleLbl="alignAccFollowNode1" presStyleIdx="0" presStyleCnt="3" custScaleX="78571" custScaleY="118570">
        <dgm:presLayoutVars>
          <dgm:bulletEnabled val="1"/>
        </dgm:presLayoutVars>
      </dgm:prSet>
      <dgm:spPr>
        <a:prstGeom prst="flowChartProcess">
          <a:avLst/>
        </a:prstGeom>
      </dgm:spPr>
      <dgm:t>
        <a:bodyPr/>
        <a:lstStyle/>
        <a:p>
          <a:endParaRPr lang="en-US"/>
        </a:p>
      </dgm:t>
    </dgm:pt>
    <dgm:pt modelId="{A5F1EC86-5F63-4ACA-9F82-D7B2FC1F3A92}" type="pres">
      <dgm:prSet presAssocID="{FE723A27-9727-4677-B9C1-B694AE95FE55}" presName="sp" presStyleCnt="0"/>
      <dgm:spPr/>
    </dgm:pt>
    <dgm:pt modelId="{E3738477-8613-43CC-9AA7-6AF21E7680EE}" type="pres">
      <dgm:prSet presAssocID="{B4C659E2-02D7-4A31-8E2D-A0871D6B8495}" presName="linNode" presStyleCnt="0"/>
      <dgm:spPr/>
    </dgm:pt>
    <dgm:pt modelId="{D6E8B6DD-E0C9-4919-94DA-D13D8D1E2F5A}" type="pres">
      <dgm:prSet presAssocID="{B4C659E2-02D7-4A31-8E2D-A0871D6B8495}" presName="parentText" presStyleLbl="node1" presStyleIdx="1" presStyleCnt="3" custScaleX="137446">
        <dgm:presLayoutVars>
          <dgm:chMax val="1"/>
          <dgm:bulletEnabled val="1"/>
        </dgm:presLayoutVars>
      </dgm:prSet>
      <dgm:spPr>
        <a:prstGeom prst="flowChartProcess">
          <a:avLst/>
        </a:prstGeom>
      </dgm:spPr>
      <dgm:t>
        <a:bodyPr/>
        <a:lstStyle/>
        <a:p>
          <a:endParaRPr lang="en-US"/>
        </a:p>
      </dgm:t>
    </dgm:pt>
    <dgm:pt modelId="{787199C3-7ABE-4395-AD36-C12A7B5415AD}" type="pres">
      <dgm:prSet presAssocID="{B4C659E2-02D7-4A31-8E2D-A0871D6B8495}" presName="descendantText" presStyleLbl="alignAccFollowNode1" presStyleIdx="1" presStyleCnt="3" custScaleX="78571" custScaleY="117819">
        <dgm:presLayoutVars>
          <dgm:bulletEnabled val="1"/>
        </dgm:presLayoutVars>
      </dgm:prSet>
      <dgm:spPr>
        <a:prstGeom prst="flowChartProcess">
          <a:avLst/>
        </a:prstGeom>
      </dgm:spPr>
      <dgm:t>
        <a:bodyPr/>
        <a:lstStyle/>
        <a:p>
          <a:endParaRPr lang="en-US"/>
        </a:p>
      </dgm:t>
    </dgm:pt>
    <dgm:pt modelId="{F619AB50-4C7D-4410-935A-7F36BCCD1D04}" type="pres">
      <dgm:prSet presAssocID="{62B83A83-4EA6-4741-AF31-5A0EB063FD86}" presName="sp" presStyleCnt="0"/>
      <dgm:spPr/>
    </dgm:pt>
    <dgm:pt modelId="{2A745553-06D9-4C2A-A292-76EE5D09DCC3}" type="pres">
      <dgm:prSet presAssocID="{401D372A-185A-4060-8A0A-D7446BDA9253}" presName="linNode" presStyleCnt="0"/>
      <dgm:spPr/>
    </dgm:pt>
    <dgm:pt modelId="{3BBE1809-E292-4FC5-AE94-4CE3004366F6}" type="pres">
      <dgm:prSet presAssocID="{401D372A-185A-4060-8A0A-D7446BDA9253}" presName="parentText" presStyleLbl="node1" presStyleIdx="2" presStyleCnt="3" custScaleX="137446">
        <dgm:presLayoutVars>
          <dgm:chMax val="1"/>
          <dgm:bulletEnabled val="1"/>
        </dgm:presLayoutVars>
      </dgm:prSet>
      <dgm:spPr>
        <a:prstGeom prst="flowChartProcess">
          <a:avLst/>
        </a:prstGeom>
      </dgm:spPr>
      <dgm:t>
        <a:bodyPr/>
        <a:lstStyle/>
        <a:p>
          <a:endParaRPr lang="en-US"/>
        </a:p>
      </dgm:t>
    </dgm:pt>
    <dgm:pt modelId="{C55DF04B-8019-4A4B-B1CF-B96F6F3A8CED}" type="pres">
      <dgm:prSet presAssocID="{401D372A-185A-4060-8A0A-D7446BDA9253}" presName="descendantText" presStyleLbl="alignAccFollowNode1" presStyleIdx="2" presStyleCnt="3" custScaleX="78571" custScaleY="117069">
        <dgm:presLayoutVars>
          <dgm:bulletEnabled val="1"/>
        </dgm:presLayoutVars>
      </dgm:prSet>
      <dgm:spPr>
        <a:prstGeom prst="flowChartProcess">
          <a:avLst/>
        </a:prstGeom>
      </dgm:spPr>
      <dgm:t>
        <a:bodyPr/>
        <a:lstStyle/>
        <a:p>
          <a:endParaRPr lang="en-US"/>
        </a:p>
      </dgm:t>
    </dgm:pt>
  </dgm:ptLst>
  <dgm:cxnLst>
    <dgm:cxn modelId="{7AE09AD0-CD55-4ACE-B082-7FA5755136B6}" srcId="{6BB6DDBC-EFE3-4C82-8E60-AB37F86CC9CE}" destId="{B4C659E2-02D7-4A31-8E2D-A0871D6B8495}" srcOrd="1" destOrd="0" parTransId="{ACF1F39A-46F1-4E0E-8ECD-12A97DF22B5D}" sibTransId="{62B83A83-4EA6-4741-AF31-5A0EB063FD86}"/>
    <dgm:cxn modelId="{B57025CB-6BEA-4B35-AF80-BC9688F4DBCD}" type="presOf" srcId="{6BB6DDBC-EFE3-4C82-8E60-AB37F86CC9CE}" destId="{5C4891A6-BEB7-4071-9C95-79007A17E7EF}" srcOrd="0" destOrd="0" presId="urn:microsoft.com/office/officeart/2005/8/layout/vList5"/>
    <dgm:cxn modelId="{26108CA8-6957-4FC8-BB55-32C8F2C6AEF0}" type="presOf" srcId="{401D372A-185A-4060-8A0A-D7446BDA9253}" destId="{3BBE1809-E292-4FC5-AE94-4CE3004366F6}" srcOrd="0" destOrd="0" presId="urn:microsoft.com/office/officeart/2005/8/layout/vList5"/>
    <dgm:cxn modelId="{AAB4FC42-C6F9-4E42-811E-0A07575DC2FD}" type="presOf" srcId="{B4C659E2-02D7-4A31-8E2D-A0871D6B8495}" destId="{D6E8B6DD-E0C9-4919-94DA-D13D8D1E2F5A}" srcOrd="0" destOrd="0" presId="urn:microsoft.com/office/officeart/2005/8/layout/vList5"/>
    <dgm:cxn modelId="{EEB6F5EA-8344-4BBF-8DD5-50D2EE237069}" type="presOf" srcId="{B80E58DB-B2CF-494F-946E-656A004BA5F2}" destId="{C55DF04B-8019-4A4B-B1CF-B96F6F3A8CED}" srcOrd="0" destOrd="0" presId="urn:microsoft.com/office/officeart/2005/8/layout/vList5"/>
    <dgm:cxn modelId="{BBC92F45-580C-4083-A4F1-8898B31F7B93}" type="presOf" srcId="{254A8BCF-6A72-4C7A-80CB-4D94481C0D18}" destId="{18F4B832-9140-4A5A-976B-5270CE7586C7}" srcOrd="0" destOrd="0" presId="urn:microsoft.com/office/officeart/2005/8/layout/vList5"/>
    <dgm:cxn modelId="{378C53A1-A2F0-4A7B-B029-62E839EEA2CE}" srcId="{B4C659E2-02D7-4A31-8E2D-A0871D6B8495}" destId="{C43676EF-9EFC-4D65-92DD-55F2581A518E}" srcOrd="0" destOrd="0" parTransId="{7C21EED7-2719-4AB8-B660-AE365724A5C7}" sibTransId="{8F7CEF78-4898-4C94-8B2D-3ECB4528D18C}"/>
    <dgm:cxn modelId="{A2933E54-33A2-410C-9AB6-F68D114C47FC}" srcId="{401D372A-185A-4060-8A0A-D7446BDA9253}" destId="{B80E58DB-B2CF-494F-946E-656A004BA5F2}" srcOrd="0" destOrd="0" parTransId="{96342F8B-3839-47B2-977E-93E7D7DAD872}" sibTransId="{02E990B7-E572-498F-A072-C085B17B0751}"/>
    <dgm:cxn modelId="{DA72FB4F-47E8-46F4-908B-BD40633C8B35}" srcId="{51E620AE-3663-40A3-87B0-0E9F674EE616}" destId="{254A8BCF-6A72-4C7A-80CB-4D94481C0D18}" srcOrd="0" destOrd="0" parTransId="{7DA17463-0B22-4ED0-95BC-D3A05FFED16A}" sibTransId="{B3AD70F3-9291-436D-B076-7DD2875A7A7F}"/>
    <dgm:cxn modelId="{E62853E0-4582-4121-B3DD-C8E28853D7E0}" srcId="{6BB6DDBC-EFE3-4C82-8E60-AB37F86CC9CE}" destId="{51E620AE-3663-40A3-87B0-0E9F674EE616}" srcOrd="0" destOrd="0" parTransId="{5633BEDA-4CBA-472F-937F-AD5D049F5E6B}" sibTransId="{FE723A27-9727-4677-B9C1-B694AE95FE55}"/>
    <dgm:cxn modelId="{145F6B2B-B5AB-4961-905F-0B2D6078E3AA}" srcId="{6BB6DDBC-EFE3-4C82-8E60-AB37F86CC9CE}" destId="{401D372A-185A-4060-8A0A-D7446BDA9253}" srcOrd="2" destOrd="0" parTransId="{EC42B468-18F6-4184-ABEF-27A7D3FBD813}" sibTransId="{8AB149A4-5E8C-4D3D-A9BF-920AD35466F0}"/>
    <dgm:cxn modelId="{D8124852-3FFA-4FA3-B64B-1D18E7A8A5A6}" type="presOf" srcId="{51E620AE-3663-40A3-87B0-0E9F674EE616}" destId="{C82BFE77-67AF-4A41-A678-21021E40E8C9}" srcOrd="0" destOrd="0" presId="urn:microsoft.com/office/officeart/2005/8/layout/vList5"/>
    <dgm:cxn modelId="{4CB7BCF3-ABD5-429C-BDFE-3451FC957E58}" type="presOf" srcId="{C43676EF-9EFC-4D65-92DD-55F2581A518E}" destId="{787199C3-7ABE-4395-AD36-C12A7B5415AD}" srcOrd="0" destOrd="0" presId="urn:microsoft.com/office/officeart/2005/8/layout/vList5"/>
    <dgm:cxn modelId="{B154DE6B-CCDC-4DAD-AD1D-81CDCE7C2031}" type="presParOf" srcId="{5C4891A6-BEB7-4071-9C95-79007A17E7EF}" destId="{8BEC6ED9-0987-43E4-85C0-E45F9A3F0BDB}" srcOrd="0" destOrd="0" presId="urn:microsoft.com/office/officeart/2005/8/layout/vList5"/>
    <dgm:cxn modelId="{51BEB129-5C8E-466B-BD25-1F60D574C7AA}" type="presParOf" srcId="{8BEC6ED9-0987-43E4-85C0-E45F9A3F0BDB}" destId="{C82BFE77-67AF-4A41-A678-21021E40E8C9}" srcOrd="0" destOrd="0" presId="urn:microsoft.com/office/officeart/2005/8/layout/vList5"/>
    <dgm:cxn modelId="{B964410F-95D5-4D02-9C86-D6D3BE480115}" type="presParOf" srcId="{8BEC6ED9-0987-43E4-85C0-E45F9A3F0BDB}" destId="{18F4B832-9140-4A5A-976B-5270CE7586C7}" srcOrd="1" destOrd="0" presId="urn:microsoft.com/office/officeart/2005/8/layout/vList5"/>
    <dgm:cxn modelId="{5A4AB8DA-8085-444E-89F8-83C80F0474B9}" type="presParOf" srcId="{5C4891A6-BEB7-4071-9C95-79007A17E7EF}" destId="{A5F1EC86-5F63-4ACA-9F82-D7B2FC1F3A92}" srcOrd="1" destOrd="0" presId="urn:microsoft.com/office/officeart/2005/8/layout/vList5"/>
    <dgm:cxn modelId="{98663E1F-A6DB-4E0B-B742-BADF99369C95}" type="presParOf" srcId="{5C4891A6-BEB7-4071-9C95-79007A17E7EF}" destId="{E3738477-8613-43CC-9AA7-6AF21E7680EE}" srcOrd="2" destOrd="0" presId="urn:microsoft.com/office/officeart/2005/8/layout/vList5"/>
    <dgm:cxn modelId="{453BA4B1-D4C8-47FA-8678-8A0F9079C199}" type="presParOf" srcId="{E3738477-8613-43CC-9AA7-6AF21E7680EE}" destId="{D6E8B6DD-E0C9-4919-94DA-D13D8D1E2F5A}" srcOrd="0" destOrd="0" presId="urn:microsoft.com/office/officeart/2005/8/layout/vList5"/>
    <dgm:cxn modelId="{8F42CB66-2ABB-463C-A3BF-139AD1907EFA}" type="presParOf" srcId="{E3738477-8613-43CC-9AA7-6AF21E7680EE}" destId="{787199C3-7ABE-4395-AD36-C12A7B5415AD}" srcOrd="1" destOrd="0" presId="urn:microsoft.com/office/officeart/2005/8/layout/vList5"/>
    <dgm:cxn modelId="{70E91B4B-004E-497C-BE8C-685B5688CF25}" type="presParOf" srcId="{5C4891A6-BEB7-4071-9C95-79007A17E7EF}" destId="{F619AB50-4C7D-4410-935A-7F36BCCD1D04}" srcOrd="3" destOrd="0" presId="urn:microsoft.com/office/officeart/2005/8/layout/vList5"/>
    <dgm:cxn modelId="{AD235FC7-3B5D-4E9F-9559-D5F88E8A0A14}" type="presParOf" srcId="{5C4891A6-BEB7-4071-9C95-79007A17E7EF}" destId="{2A745553-06D9-4C2A-A292-76EE5D09DCC3}" srcOrd="4" destOrd="0" presId="urn:microsoft.com/office/officeart/2005/8/layout/vList5"/>
    <dgm:cxn modelId="{E101D725-0579-461F-AED9-1876B43BDBF2}" type="presParOf" srcId="{2A745553-06D9-4C2A-A292-76EE5D09DCC3}" destId="{3BBE1809-E292-4FC5-AE94-4CE3004366F6}" srcOrd="0" destOrd="0" presId="urn:microsoft.com/office/officeart/2005/8/layout/vList5"/>
    <dgm:cxn modelId="{1D5ECCD3-4F35-48D8-823A-D1832BAE79DF}" type="presParOf" srcId="{2A745553-06D9-4C2A-A292-76EE5D09DCC3}" destId="{C55DF04B-8019-4A4B-B1CF-B96F6F3A8CE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B23732-8B6C-45C3-928C-E11339BE9AE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1D3D56D-C273-4C10-8F00-7BE693AFDA1C}">
      <dgm:prSet custT="1"/>
      <dgm:spPr/>
      <dgm:t>
        <a:bodyPr/>
        <a:lstStyle/>
        <a:p>
          <a:pPr rtl="0"/>
          <a:r>
            <a:rPr lang="en-US" sz="1300" b="1" dirty="0" smtClean="0"/>
            <a:t>Science</a:t>
          </a:r>
        </a:p>
        <a:p>
          <a:pPr rtl="0"/>
          <a:r>
            <a:rPr lang="en-US" sz="1200" b="1" dirty="0" smtClean="0"/>
            <a:t>6 Courses</a:t>
          </a:r>
          <a:endParaRPr lang="en-US" sz="1200" dirty="0"/>
        </a:p>
      </dgm:t>
    </dgm:pt>
    <dgm:pt modelId="{AD07850E-AC34-4ADA-B069-31B296FD64D8}" type="parTrans" cxnId="{D4CDAD32-15FB-4264-856E-8EC03F210E1F}">
      <dgm:prSet/>
      <dgm:spPr/>
      <dgm:t>
        <a:bodyPr/>
        <a:lstStyle/>
        <a:p>
          <a:endParaRPr lang="en-US"/>
        </a:p>
      </dgm:t>
    </dgm:pt>
    <dgm:pt modelId="{6D08C113-CAA8-47C2-A9B2-7BCAA7DCF5C0}" type="sibTrans" cxnId="{D4CDAD32-15FB-4264-856E-8EC03F210E1F}">
      <dgm:prSet/>
      <dgm:spPr/>
      <dgm:t>
        <a:bodyPr/>
        <a:lstStyle/>
        <a:p>
          <a:endParaRPr lang="en-US"/>
        </a:p>
      </dgm:t>
    </dgm:pt>
    <dgm:pt modelId="{5295BBEC-B7C0-47AF-9663-A8841CF23437}">
      <dgm:prSet/>
      <dgm:spPr/>
      <dgm:t>
        <a:bodyPr/>
        <a:lstStyle/>
        <a:p>
          <a:pPr rtl="0"/>
          <a:r>
            <a:rPr lang="en-US" dirty="0" smtClean="0"/>
            <a:t>Biology</a:t>
          </a:r>
          <a:endParaRPr lang="en-US" dirty="0"/>
        </a:p>
      </dgm:t>
    </dgm:pt>
    <dgm:pt modelId="{224C703F-272A-4EA3-9E59-12CC84DAE573}" type="parTrans" cxnId="{914091AD-ADE3-484B-A5B9-5705BF44D5AA}">
      <dgm:prSet/>
      <dgm:spPr/>
      <dgm:t>
        <a:bodyPr/>
        <a:lstStyle/>
        <a:p>
          <a:endParaRPr lang="en-US"/>
        </a:p>
      </dgm:t>
    </dgm:pt>
    <dgm:pt modelId="{E1818493-8185-451D-9AAC-D27F9EE69155}" type="sibTrans" cxnId="{914091AD-ADE3-484B-A5B9-5705BF44D5AA}">
      <dgm:prSet/>
      <dgm:spPr/>
      <dgm:t>
        <a:bodyPr/>
        <a:lstStyle/>
        <a:p>
          <a:endParaRPr lang="en-US"/>
        </a:p>
      </dgm:t>
    </dgm:pt>
    <dgm:pt modelId="{453D03BD-9E96-4CAC-9747-03A14B5329A8}">
      <dgm:prSet/>
      <dgm:spPr/>
      <dgm:t>
        <a:bodyPr/>
        <a:lstStyle/>
        <a:p>
          <a:pPr rtl="0"/>
          <a:r>
            <a:rPr lang="en-US" dirty="0" smtClean="0"/>
            <a:t>Chemistry</a:t>
          </a:r>
          <a:endParaRPr lang="en-US" dirty="0"/>
        </a:p>
      </dgm:t>
    </dgm:pt>
    <dgm:pt modelId="{49B9FFE4-2C8A-4E7B-B7D9-41D65EB6E689}" type="parTrans" cxnId="{7ABD10CC-01AD-47EC-9E8F-AD50E743C454}">
      <dgm:prSet/>
      <dgm:spPr/>
      <dgm:t>
        <a:bodyPr/>
        <a:lstStyle/>
        <a:p>
          <a:endParaRPr lang="en-US"/>
        </a:p>
      </dgm:t>
    </dgm:pt>
    <dgm:pt modelId="{AE58B45E-3F4B-477C-8B36-7D0B295C07A1}" type="sibTrans" cxnId="{7ABD10CC-01AD-47EC-9E8F-AD50E743C454}">
      <dgm:prSet/>
      <dgm:spPr/>
      <dgm:t>
        <a:bodyPr/>
        <a:lstStyle/>
        <a:p>
          <a:endParaRPr lang="en-US"/>
        </a:p>
      </dgm:t>
    </dgm:pt>
    <dgm:pt modelId="{446B7EB0-62F5-4A02-B371-152F79BAE23C}">
      <dgm:prSet/>
      <dgm:spPr/>
      <dgm:t>
        <a:bodyPr/>
        <a:lstStyle/>
        <a:p>
          <a:pPr rtl="0"/>
          <a:r>
            <a:rPr lang="en-US" dirty="0" smtClean="0"/>
            <a:t>Physics B</a:t>
          </a:r>
          <a:endParaRPr lang="en-US" b="1" dirty="0"/>
        </a:p>
      </dgm:t>
    </dgm:pt>
    <dgm:pt modelId="{0AB06854-481E-480A-A89E-6B20A6AB6884}" type="parTrans" cxnId="{165609D1-A5CC-43C9-9E7D-CA0219828184}">
      <dgm:prSet/>
      <dgm:spPr/>
      <dgm:t>
        <a:bodyPr/>
        <a:lstStyle/>
        <a:p>
          <a:endParaRPr lang="en-US"/>
        </a:p>
      </dgm:t>
    </dgm:pt>
    <dgm:pt modelId="{A5482D7F-270D-4494-A5E7-8BB79C1579CC}" type="sibTrans" cxnId="{165609D1-A5CC-43C9-9E7D-CA0219828184}">
      <dgm:prSet/>
      <dgm:spPr/>
      <dgm:t>
        <a:bodyPr/>
        <a:lstStyle/>
        <a:p>
          <a:endParaRPr lang="en-US"/>
        </a:p>
      </dgm:t>
    </dgm:pt>
    <dgm:pt modelId="{C58EFE78-66B9-481F-B7AF-01706CE4ED11}">
      <dgm:prSet/>
      <dgm:spPr/>
      <dgm:t>
        <a:bodyPr/>
        <a:lstStyle/>
        <a:p>
          <a:pPr rtl="0"/>
          <a:r>
            <a:rPr lang="en-US" dirty="0" smtClean="0"/>
            <a:t>Physics C –Mechanics</a:t>
          </a:r>
          <a:endParaRPr lang="en-US" dirty="0"/>
        </a:p>
      </dgm:t>
    </dgm:pt>
    <dgm:pt modelId="{D0155658-8032-4DCF-9648-AD0726FA7B9F}" type="parTrans" cxnId="{4378B721-ED19-402E-8983-4002C3E03408}">
      <dgm:prSet/>
      <dgm:spPr/>
      <dgm:t>
        <a:bodyPr/>
        <a:lstStyle/>
        <a:p>
          <a:endParaRPr lang="en-US"/>
        </a:p>
      </dgm:t>
    </dgm:pt>
    <dgm:pt modelId="{FD0F26BE-0D1B-432A-B83E-C50F6258F1FB}" type="sibTrans" cxnId="{4378B721-ED19-402E-8983-4002C3E03408}">
      <dgm:prSet/>
      <dgm:spPr/>
      <dgm:t>
        <a:bodyPr/>
        <a:lstStyle/>
        <a:p>
          <a:endParaRPr lang="en-US"/>
        </a:p>
      </dgm:t>
    </dgm:pt>
    <dgm:pt modelId="{920B0AEC-5D6B-4AEE-A6A2-5DCE26645B23}">
      <dgm:prSet/>
      <dgm:spPr/>
      <dgm:t>
        <a:bodyPr/>
        <a:lstStyle/>
        <a:p>
          <a:pPr rtl="0"/>
          <a:r>
            <a:rPr lang="en-US" dirty="0" smtClean="0"/>
            <a:t>Physics C – Electricity &amp; Magnetism</a:t>
          </a:r>
          <a:endParaRPr lang="en-US" b="1" dirty="0"/>
        </a:p>
      </dgm:t>
    </dgm:pt>
    <dgm:pt modelId="{85950DB6-506E-4AB3-AB96-2EE293328A28}" type="parTrans" cxnId="{2136CE7E-291F-4CA2-B4E8-6300895EFFF7}">
      <dgm:prSet/>
      <dgm:spPr/>
      <dgm:t>
        <a:bodyPr/>
        <a:lstStyle/>
        <a:p>
          <a:endParaRPr lang="en-US"/>
        </a:p>
      </dgm:t>
    </dgm:pt>
    <dgm:pt modelId="{6C284DAB-B1CA-4068-9779-5A9813B750ED}" type="sibTrans" cxnId="{2136CE7E-291F-4CA2-B4E8-6300895EFFF7}">
      <dgm:prSet/>
      <dgm:spPr/>
      <dgm:t>
        <a:bodyPr/>
        <a:lstStyle/>
        <a:p>
          <a:endParaRPr lang="en-US"/>
        </a:p>
      </dgm:t>
    </dgm:pt>
    <dgm:pt modelId="{BF869E72-4EE6-4D55-9855-5ABAEDA127AB}">
      <dgm:prSet/>
      <dgm:spPr/>
      <dgm:t>
        <a:bodyPr/>
        <a:lstStyle/>
        <a:p>
          <a:pPr rtl="0"/>
          <a:r>
            <a:rPr lang="en-US" dirty="0" smtClean="0"/>
            <a:t>Environmental Science</a:t>
          </a:r>
          <a:endParaRPr lang="en-US" b="1" dirty="0"/>
        </a:p>
      </dgm:t>
    </dgm:pt>
    <dgm:pt modelId="{578E7A8E-6240-4846-B74F-F1528F92CCE8}" type="parTrans" cxnId="{4912AEBB-2DF9-4E45-BC27-C03720832D40}">
      <dgm:prSet/>
      <dgm:spPr/>
      <dgm:t>
        <a:bodyPr/>
        <a:lstStyle/>
        <a:p>
          <a:endParaRPr lang="en-US"/>
        </a:p>
      </dgm:t>
    </dgm:pt>
    <dgm:pt modelId="{099B5B68-8336-4B2C-B89F-238A4576BCDF}" type="sibTrans" cxnId="{4912AEBB-2DF9-4E45-BC27-C03720832D40}">
      <dgm:prSet/>
      <dgm:spPr/>
      <dgm:t>
        <a:bodyPr/>
        <a:lstStyle/>
        <a:p>
          <a:endParaRPr lang="en-US"/>
        </a:p>
      </dgm:t>
    </dgm:pt>
    <dgm:pt modelId="{7310B78F-B8D4-4F6D-B21C-A5E6ACF44970}">
      <dgm:prSet custT="1"/>
      <dgm:spPr/>
      <dgm:t>
        <a:bodyPr/>
        <a:lstStyle/>
        <a:p>
          <a:pPr rtl="0"/>
          <a:r>
            <a:rPr lang="en-US" sz="1300" b="1" dirty="0" smtClean="0"/>
            <a:t>Mathematics</a:t>
          </a:r>
        </a:p>
        <a:p>
          <a:pPr rtl="0"/>
          <a:r>
            <a:rPr lang="en-US" sz="1200" b="1" dirty="0" smtClean="0"/>
            <a:t>3 Courses</a:t>
          </a:r>
          <a:endParaRPr lang="en-US" sz="1200" dirty="0"/>
        </a:p>
      </dgm:t>
    </dgm:pt>
    <dgm:pt modelId="{A6D985B7-431F-4B49-9A9A-56610B1B1B23}" type="parTrans" cxnId="{44F67E54-0750-4388-B198-BEF8FB1F8B75}">
      <dgm:prSet/>
      <dgm:spPr/>
      <dgm:t>
        <a:bodyPr/>
        <a:lstStyle/>
        <a:p>
          <a:endParaRPr lang="en-US"/>
        </a:p>
      </dgm:t>
    </dgm:pt>
    <dgm:pt modelId="{FBF83CB2-3ECB-47C6-88E8-424A01506071}" type="sibTrans" cxnId="{44F67E54-0750-4388-B198-BEF8FB1F8B75}">
      <dgm:prSet/>
      <dgm:spPr/>
      <dgm:t>
        <a:bodyPr/>
        <a:lstStyle/>
        <a:p>
          <a:endParaRPr lang="en-US"/>
        </a:p>
      </dgm:t>
    </dgm:pt>
    <dgm:pt modelId="{C98A0845-2F90-4B74-BC9A-D9E4E1438809}">
      <dgm:prSet/>
      <dgm:spPr/>
      <dgm:t>
        <a:bodyPr/>
        <a:lstStyle/>
        <a:p>
          <a:pPr rtl="0"/>
          <a:r>
            <a:rPr lang="en-US" dirty="0" smtClean="0"/>
            <a:t>Calculus AB	 </a:t>
          </a:r>
          <a:endParaRPr lang="en-US" dirty="0"/>
        </a:p>
      </dgm:t>
    </dgm:pt>
    <dgm:pt modelId="{2C66F58B-35EB-4276-B37C-3022C3DF5105}" type="parTrans" cxnId="{D3FA07FA-9014-4DD3-BDBF-B50089D4B4F2}">
      <dgm:prSet/>
      <dgm:spPr/>
      <dgm:t>
        <a:bodyPr/>
        <a:lstStyle/>
        <a:p>
          <a:endParaRPr lang="en-US"/>
        </a:p>
      </dgm:t>
    </dgm:pt>
    <dgm:pt modelId="{7D0B4F42-2876-4912-8F32-CE731481326B}" type="sibTrans" cxnId="{D3FA07FA-9014-4DD3-BDBF-B50089D4B4F2}">
      <dgm:prSet/>
      <dgm:spPr/>
      <dgm:t>
        <a:bodyPr/>
        <a:lstStyle/>
        <a:p>
          <a:endParaRPr lang="en-US"/>
        </a:p>
      </dgm:t>
    </dgm:pt>
    <dgm:pt modelId="{9B75E238-E2E6-402A-8242-F648C51DDEF8}">
      <dgm:prSet/>
      <dgm:spPr/>
      <dgm:t>
        <a:bodyPr/>
        <a:lstStyle/>
        <a:p>
          <a:pPr rtl="0"/>
          <a:r>
            <a:rPr lang="en-US" dirty="0" smtClean="0"/>
            <a:t>Calculus BC 	</a:t>
          </a:r>
          <a:endParaRPr lang="en-US" dirty="0"/>
        </a:p>
      </dgm:t>
    </dgm:pt>
    <dgm:pt modelId="{22118305-AA46-4D7E-8AA1-B3729C3461CF}" type="parTrans" cxnId="{57E16D4D-F876-4EB2-A1C9-09CBE8B3538D}">
      <dgm:prSet/>
      <dgm:spPr/>
      <dgm:t>
        <a:bodyPr/>
        <a:lstStyle/>
        <a:p>
          <a:endParaRPr lang="en-US"/>
        </a:p>
      </dgm:t>
    </dgm:pt>
    <dgm:pt modelId="{88B5A4A6-35FB-4028-A0B7-E383215CFF20}" type="sibTrans" cxnId="{57E16D4D-F876-4EB2-A1C9-09CBE8B3538D}">
      <dgm:prSet/>
      <dgm:spPr/>
      <dgm:t>
        <a:bodyPr/>
        <a:lstStyle/>
        <a:p>
          <a:endParaRPr lang="en-US"/>
        </a:p>
      </dgm:t>
    </dgm:pt>
    <dgm:pt modelId="{45ADAFC4-A8F6-4C0C-A348-4588EE9843B6}">
      <dgm:prSet/>
      <dgm:spPr/>
      <dgm:t>
        <a:bodyPr/>
        <a:lstStyle/>
        <a:p>
          <a:pPr rtl="0"/>
          <a:r>
            <a:rPr lang="en-US" dirty="0" smtClean="0"/>
            <a:t>Statistics</a:t>
          </a:r>
          <a:endParaRPr lang="en-US" b="1" dirty="0"/>
        </a:p>
      </dgm:t>
    </dgm:pt>
    <dgm:pt modelId="{3137100A-E6AF-4FF7-B87E-68895E71377E}" type="parTrans" cxnId="{33567C66-ABC4-40E5-94EA-B811FB095711}">
      <dgm:prSet/>
      <dgm:spPr/>
      <dgm:t>
        <a:bodyPr/>
        <a:lstStyle/>
        <a:p>
          <a:endParaRPr lang="en-US"/>
        </a:p>
      </dgm:t>
    </dgm:pt>
    <dgm:pt modelId="{2959A794-D0CA-47A1-A2C5-13BBC5639029}" type="sibTrans" cxnId="{33567C66-ABC4-40E5-94EA-B811FB095711}">
      <dgm:prSet/>
      <dgm:spPr/>
      <dgm:t>
        <a:bodyPr/>
        <a:lstStyle/>
        <a:p>
          <a:endParaRPr lang="en-US"/>
        </a:p>
      </dgm:t>
    </dgm:pt>
    <dgm:pt modelId="{DAE2BF5B-E7FB-463E-8062-D7EE04F7917B}">
      <dgm:prSet custT="1"/>
      <dgm:spPr/>
      <dgm:t>
        <a:bodyPr/>
        <a:lstStyle/>
        <a:p>
          <a:pPr algn="ctr" rtl="0"/>
          <a:r>
            <a:rPr lang="en-US" sz="1300" b="1" dirty="0" smtClean="0"/>
            <a:t>English</a:t>
          </a:r>
        </a:p>
        <a:p>
          <a:pPr algn="ctr" rtl="0"/>
          <a:r>
            <a:rPr lang="en-US" sz="1200" b="1" dirty="0" smtClean="0"/>
            <a:t>2 Courses</a:t>
          </a:r>
          <a:endParaRPr lang="en-US" sz="1200" b="1" dirty="0"/>
        </a:p>
      </dgm:t>
    </dgm:pt>
    <dgm:pt modelId="{18D6E3B6-D5EA-4E30-917F-83D59E2ADB51}" type="parTrans" cxnId="{3CA92209-BDB9-4FF6-A297-96963C0E9DF7}">
      <dgm:prSet/>
      <dgm:spPr/>
      <dgm:t>
        <a:bodyPr/>
        <a:lstStyle/>
        <a:p>
          <a:endParaRPr lang="en-US"/>
        </a:p>
      </dgm:t>
    </dgm:pt>
    <dgm:pt modelId="{1D3D9F8B-3497-4271-9845-47CAE15AE7D2}" type="sibTrans" cxnId="{3CA92209-BDB9-4FF6-A297-96963C0E9DF7}">
      <dgm:prSet/>
      <dgm:spPr/>
      <dgm:t>
        <a:bodyPr/>
        <a:lstStyle/>
        <a:p>
          <a:endParaRPr lang="en-US"/>
        </a:p>
      </dgm:t>
    </dgm:pt>
    <dgm:pt modelId="{42CDA861-702D-42C1-B755-230F3523FB53}">
      <dgm:prSet/>
      <dgm:spPr/>
      <dgm:t>
        <a:bodyPr/>
        <a:lstStyle/>
        <a:p>
          <a:pPr rtl="0"/>
          <a:r>
            <a:rPr lang="en-US" dirty="0" smtClean="0"/>
            <a:t>English Language and Composition</a:t>
          </a:r>
          <a:endParaRPr lang="en-US" b="1" dirty="0"/>
        </a:p>
      </dgm:t>
    </dgm:pt>
    <dgm:pt modelId="{71CA3F3F-4F02-4550-B4CD-63F767BD6641}" type="parTrans" cxnId="{60A0D6A8-EC5C-4372-A503-3EB7CED62B64}">
      <dgm:prSet/>
      <dgm:spPr/>
      <dgm:t>
        <a:bodyPr/>
        <a:lstStyle/>
        <a:p>
          <a:endParaRPr lang="en-US"/>
        </a:p>
      </dgm:t>
    </dgm:pt>
    <dgm:pt modelId="{8D63AA20-73D9-4D97-91FD-0EFDCE384A49}" type="sibTrans" cxnId="{60A0D6A8-EC5C-4372-A503-3EB7CED62B64}">
      <dgm:prSet/>
      <dgm:spPr/>
      <dgm:t>
        <a:bodyPr/>
        <a:lstStyle/>
        <a:p>
          <a:endParaRPr lang="en-US"/>
        </a:p>
      </dgm:t>
    </dgm:pt>
    <dgm:pt modelId="{2D261086-4C33-45F1-AD8F-6DB2321F0091}">
      <dgm:prSet/>
      <dgm:spPr/>
      <dgm:t>
        <a:bodyPr/>
        <a:lstStyle/>
        <a:p>
          <a:pPr rtl="0"/>
          <a:r>
            <a:rPr lang="en-US" dirty="0" smtClean="0"/>
            <a:t>English Literature and Composition</a:t>
          </a:r>
          <a:endParaRPr lang="en-US" b="1" dirty="0"/>
        </a:p>
      </dgm:t>
    </dgm:pt>
    <dgm:pt modelId="{FCA0D844-5A4E-4B08-8F43-BC5875E3C12B}" type="parTrans" cxnId="{1D855EAE-AAE8-4B6B-A49F-BF66D65A89F5}">
      <dgm:prSet/>
      <dgm:spPr/>
      <dgm:t>
        <a:bodyPr/>
        <a:lstStyle/>
        <a:p>
          <a:endParaRPr lang="en-US"/>
        </a:p>
      </dgm:t>
    </dgm:pt>
    <dgm:pt modelId="{7C9BB4DC-05EA-4E75-BC88-C7432F8D95E6}" type="sibTrans" cxnId="{1D855EAE-AAE8-4B6B-A49F-BF66D65A89F5}">
      <dgm:prSet/>
      <dgm:spPr/>
      <dgm:t>
        <a:bodyPr/>
        <a:lstStyle/>
        <a:p>
          <a:endParaRPr lang="en-US"/>
        </a:p>
      </dgm:t>
    </dgm:pt>
    <dgm:pt modelId="{9D756318-0456-4D9B-BBF3-ABD13F6288F5}">
      <dgm:prSet custT="1"/>
      <dgm:spPr/>
      <dgm:t>
        <a:bodyPr/>
        <a:lstStyle/>
        <a:p>
          <a:pPr rtl="0"/>
          <a:r>
            <a:rPr lang="en-US" sz="1300" b="1" dirty="0" smtClean="0"/>
            <a:t>Social Studies: </a:t>
          </a:r>
        </a:p>
        <a:p>
          <a:pPr rtl="0"/>
          <a:r>
            <a:rPr lang="en-US" sz="1200" b="1" dirty="0" smtClean="0"/>
            <a:t>9 Courses</a:t>
          </a:r>
          <a:endParaRPr lang="en-US" sz="1200" dirty="0"/>
        </a:p>
      </dgm:t>
    </dgm:pt>
    <dgm:pt modelId="{0D97A886-7744-4FA4-86AC-119BEBF0CF31}" type="parTrans" cxnId="{49D1A83A-14FC-47DB-86F2-E79909FC3FBE}">
      <dgm:prSet/>
      <dgm:spPr/>
      <dgm:t>
        <a:bodyPr/>
        <a:lstStyle/>
        <a:p>
          <a:endParaRPr lang="en-US"/>
        </a:p>
      </dgm:t>
    </dgm:pt>
    <dgm:pt modelId="{2EE85BEA-1189-4944-98E8-B72B0385A039}" type="sibTrans" cxnId="{49D1A83A-14FC-47DB-86F2-E79909FC3FBE}">
      <dgm:prSet/>
      <dgm:spPr/>
      <dgm:t>
        <a:bodyPr/>
        <a:lstStyle/>
        <a:p>
          <a:endParaRPr lang="en-US"/>
        </a:p>
      </dgm:t>
    </dgm:pt>
    <dgm:pt modelId="{DEC7C59E-00FA-478A-AEF6-ED84941776DB}">
      <dgm:prSet/>
      <dgm:spPr/>
      <dgm:t>
        <a:bodyPr/>
        <a:lstStyle/>
        <a:p>
          <a:pPr rtl="0"/>
          <a:r>
            <a:rPr lang="en-US" dirty="0" smtClean="0"/>
            <a:t>European History	</a:t>
          </a:r>
          <a:endParaRPr lang="en-US" dirty="0"/>
        </a:p>
      </dgm:t>
    </dgm:pt>
    <dgm:pt modelId="{A95F3B5C-C9B3-4CF7-9D06-F7E2DA1FE9B4}" type="parTrans" cxnId="{51C426D3-02BB-4C87-8D19-D8F42C8DE4D5}">
      <dgm:prSet/>
      <dgm:spPr/>
      <dgm:t>
        <a:bodyPr/>
        <a:lstStyle/>
        <a:p>
          <a:endParaRPr lang="en-US"/>
        </a:p>
      </dgm:t>
    </dgm:pt>
    <dgm:pt modelId="{9F98B19A-E2AE-4C69-97B7-5FA73C7A62EC}" type="sibTrans" cxnId="{51C426D3-02BB-4C87-8D19-D8F42C8DE4D5}">
      <dgm:prSet/>
      <dgm:spPr/>
      <dgm:t>
        <a:bodyPr/>
        <a:lstStyle/>
        <a:p>
          <a:endParaRPr lang="en-US"/>
        </a:p>
      </dgm:t>
    </dgm:pt>
    <dgm:pt modelId="{95BED861-4A5D-4A80-BAC8-842D2A1C90CE}">
      <dgm:prSet/>
      <dgm:spPr/>
      <dgm:t>
        <a:bodyPr/>
        <a:lstStyle/>
        <a:p>
          <a:pPr rtl="0"/>
          <a:r>
            <a:rPr lang="en-US" smtClean="0"/>
            <a:t>US History				</a:t>
          </a:r>
          <a:endParaRPr lang="en-US" dirty="0"/>
        </a:p>
      </dgm:t>
    </dgm:pt>
    <dgm:pt modelId="{E684F55C-151B-4B3F-B565-3E3A2222B67B}" type="parTrans" cxnId="{97B7A7AF-CA49-4BFE-B75F-B7C94FD06704}">
      <dgm:prSet/>
      <dgm:spPr/>
      <dgm:t>
        <a:bodyPr/>
        <a:lstStyle/>
        <a:p>
          <a:endParaRPr lang="en-US"/>
        </a:p>
      </dgm:t>
    </dgm:pt>
    <dgm:pt modelId="{9652DD15-88CB-4051-BEC4-701CDCB0730C}" type="sibTrans" cxnId="{97B7A7AF-CA49-4BFE-B75F-B7C94FD06704}">
      <dgm:prSet/>
      <dgm:spPr/>
      <dgm:t>
        <a:bodyPr/>
        <a:lstStyle/>
        <a:p>
          <a:endParaRPr lang="en-US"/>
        </a:p>
      </dgm:t>
    </dgm:pt>
    <dgm:pt modelId="{CA7E707F-F1AE-44AA-9CAC-E86B22EB6410}">
      <dgm:prSet/>
      <dgm:spPr/>
      <dgm:t>
        <a:bodyPr/>
        <a:lstStyle/>
        <a:p>
          <a:pPr rtl="0"/>
          <a:r>
            <a:rPr lang="en-US" dirty="0" smtClean="0"/>
            <a:t>Human Geography		</a:t>
          </a:r>
          <a:endParaRPr lang="en-US" dirty="0"/>
        </a:p>
      </dgm:t>
    </dgm:pt>
    <dgm:pt modelId="{CCCB28EE-D51A-4231-A769-4026BB55AC3F}" type="parTrans" cxnId="{CDE7CE34-A50B-422E-A67B-25A8B1A29455}">
      <dgm:prSet/>
      <dgm:spPr/>
      <dgm:t>
        <a:bodyPr/>
        <a:lstStyle/>
        <a:p>
          <a:endParaRPr lang="en-US"/>
        </a:p>
      </dgm:t>
    </dgm:pt>
    <dgm:pt modelId="{35BBDC38-3172-4116-A426-6191F9DDC75C}" type="sibTrans" cxnId="{CDE7CE34-A50B-422E-A67B-25A8B1A29455}">
      <dgm:prSet/>
      <dgm:spPr/>
      <dgm:t>
        <a:bodyPr/>
        <a:lstStyle/>
        <a:p>
          <a:endParaRPr lang="en-US"/>
        </a:p>
      </dgm:t>
    </dgm:pt>
    <dgm:pt modelId="{4DCC87CA-741F-4220-8731-A4A7DBACD1CA}">
      <dgm:prSet/>
      <dgm:spPr/>
      <dgm:t>
        <a:bodyPr/>
        <a:lstStyle/>
        <a:p>
          <a:pPr rtl="0"/>
          <a:r>
            <a:rPr lang="en-US" dirty="0" smtClean="0"/>
            <a:t>Comparative Government &amp; Politics	</a:t>
          </a:r>
          <a:endParaRPr lang="en-US" dirty="0"/>
        </a:p>
      </dgm:t>
    </dgm:pt>
    <dgm:pt modelId="{92CC1506-A4DB-43A5-B419-469C96563B17}" type="parTrans" cxnId="{4FC3F2DC-C6DB-4BA4-AB6E-CDD4E2C13AA8}">
      <dgm:prSet/>
      <dgm:spPr/>
      <dgm:t>
        <a:bodyPr/>
        <a:lstStyle/>
        <a:p>
          <a:endParaRPr lang="en-US"/>
        </a:p>
      </dgm:t>
    </dgm:pt>
    <dgm:pt modelId="{D184B43B-9C1B-4517-B915-6B2A77A66FCA}" type="sibTrans" cxnId="{4FC3F2DC-C6DB-4BA4-AB6E-CDD4E2C13AA8}">
      <dgm:prSet/>
      <dgm:spPr/>
      <dgm:t>
        <a:bodyPr/>
        <a:lstStyle/>
        <a:p>
          <a:endParaRPr lang="en-US"/>
        </a:p>
      </dgm:t>
    </dgm:pt>
    <dgm:pt modelId="{5E1F0099-5031-4451-9FFD-194D833511F8}">
      <dgm:prSet/>
      <dgm:spPr/>
      <dgm:t>
        <a:bodyPr/>
        <a:lstStyle/>
        <a:p>
          <a:pPr rtl="0"/>
          <a:r>
            <a:rPr lang="en-US" dirty="0" smtClean="0"/>
            <a:t>US Government &amp; Politics		</a:t>
          </a:r>
          <a:endParaRPr lang="en-US" dirty="0"/>
        </a:p>
      </dgm:t>
    </dgm:pt>
    <dgm:pt modelId="{61BD13C1-EE46-4ECB-BF10-238BAFEC3AE7}" type="parTrans" cxnId="{C5792C10-B0CD-480C-8C3C-FA3B15A17CA3}">
      <dgm:prSet/>
      <dgm:spPr/>
      <dgm:t>
        <a:bodyPr/>
        <a:lstStyle/>
        <a:p>
          <a:endParaRPr lang="en-US"/>
        </a:p>
      </dgm:t>
    </dgm:pt>
    <dgm:pt modelId="{6937A4E0-0BDD-462B-9C5E-4B2B31A4332E}" type="sibTrans" cxnId="{C5792C10-B0CD-480C-8C3C-FA3B15A17CA3}">
      <dgm:prSet/>
      <dgm:spPr/>
      <dgm:t>
        <a:bodyPr/>
        <a:lstStyle/>
        <a:p>
          <a:endParaRPr lang="en-US"/>
        </a:p>
      </dgm:t>
    </dgm:pt>
    <dgm:pt modelId="{50C917F7-BA81-4EDF-86BF-20A723616968}">
      <dgm:prSet/>
      <dgm:spPr/>
      <dgm:t>
        <a:bodyPr/>
        <a:lstStyle/>
        <a:p>
          <a:pPr rtl="0"/>
          <a:r>
            <a:rPr lang="en-US" dirty="0" smtClean="0"/>
            <a:t>Psychology</a:t>
          </a:r>
          <a:endParaRPr lang="en-US" dirty="0"/>
        </a:p>
      </dgm:t>
    </dgm:pt>
    <dgm:pt modelId="{03147DC1-6235-4E35-AD75-55ECDA2B4209}" type="parTrans" cxnId="{11915175-ECE1-42CE-856D-468DBD9ACC69}">
      <dgm:prSet/>
      <dgm:spPr/>
      <dgm:t>
        <a:bodyPr/>
        <a:lstStyle/>
        <a:p>
          <a:endParaRPr lang="en-US"/>
        </a:p>
      </dgm:t>
    </dgm:pt>
    <dgm:pt modelId="{D907A3FB-B7D2-438C-A714-BCCA040AAB50}" type="sibTrans" cxnId="{11915175-ECE1-42CE-856D-468DBD9ACC69}">
      <dgm:prSet/>
      <dgm:spPr/>
      <dgm:t>
        <a:bodyPr/>
        <a:lstStyle/>
        <a:p>
          <a:endParaRPr lang="en-US"/>
        </a:p>
      </dgm:t>
    </dgm:pt>
    <dgm:pt modelId="{F51A535C-969B-4F55-83AC-E11F5E145E7E}">
      <dgm:prSet/>
      <dgm:spPr/>
      <dgm:t>
        <a:bodyPr/>
        <a:lstStyle/>
        <a:p>
          <a:pPr rtl="0"/>
          <a:r>
            <a:rPr lang="en-US" dirty="0" smtClean="0"/>
            <a:t>Microeconomics		</a:t>
          </a:r>
          <a:r>
            <a:rPr lang="en-US" smtClean="0"/>
            <a:t>	</a:t>
          </a:r>
          <a:endParaRPr lang="en-US" dirty="0"/>
        </a:p>
      </dgm:t>
    </dgm:pt>
    <dgm:pt modelId="{19EF0E45-062F-4616-81C7-67BAD97947C3}" type="parTrans" cxnId="{4CBE8AB3-D826-438E-83EA-4F6F2937EC66}">
      <dgm:prSet/>
      <dgm:spPr/>
      <dgm:t>
        <a:bodyPr/>
        <a:lstStyle/>
        <a:p>
          <a:endParaRPr lang="en-US"/>
        </a:p>
      </dgm:t>
    </dgm:pt>
    <dgm:pt modelId="{EE3AEB7C-4540-4FAE-9F42-3B71A223193C}" type="sibTrans" cxnId="{4CBE8AB3-D826-438E-83EA-4F6F2937EC66}">
      <dgm:prSet/>
      <dgm:spPr/>
      <dgm:t>
        <a:bodyPr/>
        <a:lstStyle/>
        <a:p>
          <a:endParaRPr lang="en-US"/>
        </a:p>
      </dgm:t>
    </dgm:pt>
    <dgm:pt modelId="{F62B8A21-0251-413F-B222-18AEBC3B2419}">
      <dgm:prSet custT="1"/>
      <dgm:spPr/>
      <dgm:t>
        <a:bodyPr/>
        <a:lstStyle/>
        <a:p>
          <a:pPr rtl="0"/>
          <a:r>
            <a:rPr lang="en-US" sz="1200" b="1" dirty="0" smtClean="0"/>
            <a:t>Electives:</a:t>
          </a:r>
        </a:p>
        <a:p>
          <a:pPr rtl="0"/>
          <a:r>
            <a:rPr lang="en-US" sz="1100" b="1" dirty="0" smtClean="0"/>
            <a:t>5 Courses</a:t>
          </a:r>
          <a:endParaRPr lang="en-US" sz="1100" dirty="0"/>
        </a:p>
      </dgm:t>
    </dgm:pt>
    <dgm:pt modelId="{0910C8E2-D347-4128-B278-8B3E7AB0D729}" type="parTrans" cxnId="{83428ADB-3683-48CB-BDE5-35F1AE2C72EE}">
      <dgm:prSet/>
      <dgm:spPr/>
      <dgm:t>
        <a:bodyPr/>
        <a:lstStyle/>
        <a:p>
          <a:endParaRPr lang="en-US"/>
        </a:p>
      </dgm:t>
    </dgm:pt>
    <dgm:pt modelId="{62F6F7AA-F4B7-44AD-8E0C-8FE8B5BDC958}" type="sibTrans" cxnId="{83428ADB-3683-48CB-BDE5-35F1AE2C72EE}">
      <dgm:prSet/>
      <dgm:spPr/>
      <dgm:t>
        <a:bodyPr/>
        <a:lstStyle/>
        <a:p>
          <a:endParaRPr lang="en-US"/>
        </a:p>
      </dgm:t>
    </dgm:pt>
    <dgm:pt modelId="{D92DD014-B216-49CF-9827-D2C374EC7EFB}">
      <dgm:prSet/>
      <dgm:spPr/>
      <dgm:t>
        <a:bodyPr/>
        <a:lstStyle/>
        <a:p>
          <a:pPr rtl="0"/>
          <a:r>
            <a:rPr lang="en-US" dirty="0" smtClean="0"/>
            <a:t>Art History			</a:t>
          </a:r>
          <a:endParaRPr lang="en-US" dirty="0"/>
        </a:p>
      </dgm:t>
    </dgm:pt>
    <dgm:pt modelId="{E67847C3-2016-4436-8C0D-F517948087F8}" type="parTrans" cxnId="{2FE8B4C0-CDA2-4B52-81C4-A453982FC485}">
      <dgm:prSet/>
      <dgm:spPr/>
      <dgm:t>
        <a:bodyPr/>
        <a:lstStyle/>
        <a:p>
          <a:endParaRPr lang="en-US"/>
        </a:p>
      </dgm:t>
    </dgm:pt>
    <dgm:pt modelId="{676EF183-C65D-4414-966A-3DD8793DA60F}" type="sibTrans" cxnId="{2FE8B4C0-CDA2-4B52-81C4-A453982FC485}">
      <dgm:prSet/>
      <dgm:spPr/>
      <dgm:t>
        <a:bodyPr/>
        <a:lstStyle/>
        <a:p>
          <a:endParaRPr lang="en-US"/>
        </a:p>
      </dgm:t>
    </dgm:pt>
    <dgm:pt modelId="{C90048A3-470E-4A5E-8A45-A31D83EA97EF}">
      <dgm:prSet/>
      <dgm:spPr/>
      <dgm:t>
        <a:bodyPr/>
        <a:lstStyle/>
        <a:p>
          <a:pPr rtl="0"/>
          <a:r>
            <a:rPr lang="en-US" dirty="0" smtClean="0"/>
            <a:t>Latin</a:t>
          </a:r>
          <a:endParaRPr lang="en-US" dirty="0"/>
        </a:p>
      </dgm:t>
    </dgm:pt>
    <dgm:pt modelId="{D2CAF06C-554A-4AC9-9A20-E726EB5DB7C5}" type="parTrans" cxnId="{6ED6E145-E906-4B43-B9FD-B467298AC6D5}">
      <dgm:prSet/>
      <dgm:spPr/>
      <dgm:t>
        <a:bodyPr/>
        <a:lstStyle/>
        <a:p>
          <a:endParaRPr lang="en-US"/>
        </a:p>
      </dgm:t>
    </dgm:pt>
    <dgm:pt modelId="{5348CBB4-022B-4A19-BA8B-E5A276FE6135}" type="sibTrans" cxnId="{6ED6E145-E906-4B43-B9FD-B467298AC6D5}">
      <dgm:prSet/>
      <dgm:spPr/>
      <dgm:t>
        <a:bodyPr/>
        <a:lstStyle/>
        <a:p>
          <a:endParaRPr lang="en-US"/>
        </a:p>
      </dgm:t>
    </dgm:pt>
    <dgm:pt modelId="{7324D9A0-7524-4215-AAAF-CFED8F5186D8}">
      <dgm:prSet/>
      <dgm:spPr/>
      <dgm:t>
        <a:bodyPr/>
        <a:lstStyle/>
        <a:p>
          <a:pPr rtl="0"/>
          <a:r>
            <a:rPr lang="en-US" dirty="0" smtClean="0"/>
            <a:t>Music Theory</a:t>
          </a:r>
          <a:endParaRPr lang="en-US" dirty="0"/>
        </a:p>
      </dgm:t>
    </dgm:pt>
    <dgm:pt modelId="{D38C99F1-EEF7-4051-86F1-2C5306CE8998}" type="parTrans" cxnId="{43EDA851-20F2-47F7-999A-B606D81011FD}">
      <dgm:prSet/>
      <dgm:spPr/>
      <dgm:t>
        <a:bodyPr/>
        <a:lstStyle/>
        <a:p>
          <a:endParaRPr lang="en-US"/>
        </a:p>
      </dgm:t>
    </dgm:pt>
    <dgm:pt modelId="{461FF3CE-2D98-4F6F-BD20-C5E4CDFD8473}" type="sibTrans" cxnId="{43EDA851-20F2-47F7-999A-B606D81011FD}">
      <dgm:prSet/>
      <dgm:spPr/>
      <dgm:t>
        <a:bodyPr/>
        <a:lstStyle/>
        <a:p>
          <a:endParaRPr lang="en-US"/>
        </a:p>
      </dgm:t>
    </dgm:pt>
    <dgm:pt modelId="{42001B20-95E2-46C0-AE05-E36572F856E5}">
      <dgm:prSet/>
      <dgm:spPr/>
      <dgm:t>
        <a:bodyPr/>
        <a:lstStyle/>
        <a:p>
          <a:pPr rtl="0"/>
          <a:endParaRPr lang="en-US" dirty="0"/>
        </a:p>
      </dgm:t>
    </dgm:pt>
    <dgm:pt modelId="{E2F94CB9-8B3C-4957-B0A1-226BF470B8EB}" type="parTrans" cxnId="{C183134B-0EFD-402C-B6DC-692E29734D17}">
      <dgm:prSet/>
      <dgm:spPr/>
      <dgm:t>
        <a:bodyPr/>
        <a:lstStyle/>
        <a:p>
          <a:endParaRPr lang="en-US"/>
        </a:p>
      </dgm:t>
    </dgm:pt>
    <dgm:pt modelId="{C2B8FBEB-07CF-4EF5-9097-6C80739233A3}" type="sibTrans" cxnId="{C183134B-0EFD-402C-B6DC-692E29734D17}">
      <dgm:prSet/>
      <dgm:spPr/>
      <dgm:t>
        <a:bodyPr/>
        <a:lstStyle/>
        <a:p>
          <a:endParaRPr lang="en-US"/>
        </a:p>
      </dgm:t>
    </dgm:pt>
    <dgm:pt modelId="{5BC9062E-4286-4772-A44D-EE2D85C0C1D0}">
      <dgm:prSet/>
      <dgm:spPr/>
      <dgm:t>
        <a:bodyPr/>
        <a:lstStyle/>
        <a:p>
          <a:pPr rtl="0"/>
          <a:endParaRPr lang="en-US" dirty="0"/>
        </a:p>
      </dgm:t>
    </dgm:pt>
    <dgm:pt modelId="{9CEA6023-648D-4C5D-B932-0D97FDA26EDB}" type="parTrans" cxnId="{5CBAA247-D666-4844-88E5-7767B9EBAA40}">
      <dgm:prSet/>
      <dgm:spPr/>
      <dgm:t>
        <a:bodyPr/>
        <a:lstStyle/>
        <a:p>
          <a:endParaRPr lang="en-US"/>
        </a:p>
      </dgm:t>
    </dgm:pt>
    <dgm:pt modelId="{0352E62D-4DF8-45D6-B2AF-9A91AE85FC56}" type="sibTrans" cxnId="{5CBAA247-D666-4844-88E5-7767B9EBAA40}">
      <dgm:prSet/>
      <dgm:spPr/>
      <dgm:t>
        <a:bodyPr/>
        <a:lstStyle/>
        <a:p>
          <a:endParaRPr lang="en-US"/>
        </a:p>
      </dgm:t>
    </dgm:pt>
    <dgm:pt modelId="{84B59951-FB15-42FA-AE68-3AB6D730D59E}">
      <dgm:prSet/>
      <dgm:spPr/>
      <dgm:t>
        <a:bodyPr/>
        <a:lstStyle/>
        <a:p>
          <a:pPr rtl="0"/>
          <a:endParaRPr lang="en-US" b="1" dirty="0"/>
        </a:p>
      </dgm:t>
    </dgm:pt>
    <dgm:pt modelId="{0A320CA2-EDB9-47AE-97F5-E3D85769893F}" type="parTrans" cxnId="{619E69F4-EDD4-4344-8AFD-9F4A5DF48257}">
      <dgm:prSet/>
      <dgm:spPr/>
      <dgm:t>
        <a:bodyPr/>
        <a:lstStyle/>
        <a:p>
          <a:endParaRPr lang="en-US"/>
        </a:p>
      </dgm:t>
    </dgm:pt>
    <dgm:pt modelId="{F74833F4-6FBC-461D-8EC7-F7D0BF420835}" type="sibTrans" cxnId="{619E69F4-EDD4-4344-8AFD-9F4A5DF48257}">
      <dgm:prSet/>
      <dgm:spPr/>
      <dgm:t>
        <a:bodyPr/>
        <a:lstStyle/>
        <a:p>
          <a:endParaRPr lang="en-US"/>
        </a:p>
      </dgm:t>
    </dgm:pt>
    <dgm:pt modelId="{99B9E1D2-596B-4AA5-BBF8-19471E3F68EA}">
      <dgm:prSet/>
      <dgm:spPr/>
      <dgm:t>
        <a:bodyPr/>
        <a:lstStyle/>
        <a:p>
          <a:pPr rtl="0"/>
          <a:endParaRPr lang="en-US" dirty="0"/>
        </a:p>
      </dgm:t>
    </dgm:pt>
    <dgm:pt modelId="{59BFF2DE-31A4-4C34-B2D1-233E9E85CC8E}" type="parTrans" cxnId="{149C6D9D-690D-4DDC-9A68-46B5DDF778C6}">
      <dgm:prSet/>
      <dgm:spPr/>
      <dgm:t>
        <a:bodyPr/>
        <a:lstStyle/>
        <a:p>
          <a:endParaRPr lang="en-US"/>
        </a:p>
      </dgm:t>
    </dgm:pt>
    <dgm:pt modelId="{7BEA3AC0-E33E-4975-AB55-EEFA2FCC1292}" type="sibTrans" cxnId="{149C6D9D-690D-4DDC-9A68-46B5DDF778C6}">
      <dgm:prSet/>
      <dgm:spPr/>
      <dgm:t>
        <a:bodyPr/>
        <a:lstStyle/>
        <a:p>
          <a:endParaRPr lang="en-US"/>
        </a:p>
      </dgm:t>
    </dgm:pt>
    <dgm:pt modelId="{5B8B8312-0060-4C60-ACDD-61FDF8AF9160}">
      <dgm:prSet/>
      <dgm:spPr/>
      <dgm:t>
        <a:bodyPr/>
        <a:lstStyle/>
        <a:p>
          <a:pPr rtl="0"/>
          <a:endParaRPr lang="en-US" b="1" dirty="0"/>
        </a:p>
      </dgm:t>
    </dgm:pt>
    <dgm:pt modelId="{F0C1A2FD-38D4-4AC7-AE61-A19C8FE012E8}" type="parTrans" cxnId="{6D0E8605-2276-4AEB-9D0D-0C6C30AF6857}">
      <dgm:prSet/>
      <dgm:spPr/>
      <dgm:t>
        <a:bodyPr/>
        <a:lstStyle/>
        <a:p>
          <a:endParaRPr lang="en-US"/>
        </a:p>
      </dgm:t>
    </dgm:pt>
    <dgm:pt modelId="{4DBBE018-0825-48EF-BE0B-74F1F5714356}" type="sibTrans" cxnId="{6D0E8605-2276-4AEB-9D0D-0C6C30AF6857}">
      <dgm:prSet/>
      <dgm:spPr/>
      <dgm:t>
        <a:bodyPr/>
        <a:lstStyle/>
        <a:p>
          <a:endParaRPr lang="en-US"/>
        </a:p>
      </dgm:t>
    </dgm:pt>
    <dgm:pt modelId="{233D5171-2F81-4CAC-8AE1-F130BF731748}">
      <dgm:prSet/>
      <dgm:spPr/>
      <dgm:t>
        <a:bodyPr/>
        <a:lstStyle/>
        <a:p>
          <a:pPr rtl="0"/>
          <a:endParaRPr lang="en-US" dirty="0"/>
        </a:p>
      </dgm:t>
    </dgm:pt>
    <dgm:pt modelId="{1497BF9C-74FD-4E03-83D1-AB23A7DED240}" type="parTrans" cxnId="{E267521E-0095-4253-81CA-B1765C3949BD}">
      <dgm:prSet/>
      <dgm:spPr/>
      <dgm:t>
        <a:bodyPr/>
        <a:lstStyle/>
        <a:p>
          <a:endParaRPr lang="en-US"/>
        </a:p>
      </dgm:t>
    </dgm:pt>
    <dgm:pt modelId="{E5E3C33C-2701-4A9F-9E07-C0C662BD0FBE}" type="sibTrans" cxnId="{E267521E-0095-4253-81CA-B1765C3949BD}">
      <dgm:prSet/>
      <dgm:spPr/>
      <dgm:t>
        <a:bodyPr/>
        <a:lstStyle/>
        <a:p>
          <a:endParaRPr lang="en-US"/>
        </a:p>
      </dgm:t>
    </dgm:pt>
    <dgm:pt modelId="{785CA0E1-98D0-43C3-AD37-41D320F11C7E}">
      <dgm:prSet/>
      <dgm:spPr/>
      <dgm:t>
        <a:bodyPr/>
        <a:lstStyle/>
        <a:p>
          <a:pPr rtl="0"/>
          <a:endParaRPr lang="en-US" b="1" dirty="0"/>
        </a:p>
      </dgm:t>
    </dgm:pt>
    <dgm:pt modelId="{93B7FB11-2BED-4CB2-9630-7238FA26A787}" type="parTrans" cxnId="{B34B94A9-8466-46E9-BEF3-238592F24CC9}">
      <dgm:prSet/>
      <dgm:spPr/>
      <dgm:t>
        <a:bodyPr/>
        <a:lstStyle/>
        <a:p>
          <a:endParaRPr lang="en-US"/>
        </a:p>
      </dgm:t>
    </dgm:pt>
    <dgm:pt modelId="{12EF6794-BAA7-4330-968B-4F39A7E06CD0}" type="sibTrans" cxnId="{B34B94A9-8466-46E9-BEF3-238592F24CC9}">
      <dgm:prSet/>
      <dgm:spPr/>
      <dgm:t>
        <a:bodyPr/>
        <a:lstStyle/>
        <a:p>
          <a:endParaRPr lang="en-US"/>
        </a:p>
      </dgm:t>
    </dgm:pt>
    <dgm:pt modelId="{7BCA4540-9081-4C1C-BFD9-59E129AA327A}">
      <dgm:prSet/>
      <dgm:spPr/>
      <dgm:t>
        <a:bodyPr/>
        <a:lstStyle/>
        <a:p>
          <a:pPr rtl="0"/>
          <a:endParaRPr lang="en-US" dirty="0"/>
        </a:p>
      </dgm:t>
    </dgm:pt>
    <dgm:pt modelId="{BE77B94C-23BC-4539-BC33-099582B28784}" type="parTrans" cxnId="{F4C70BD9-2922-462D-B91F-06F83E049F5D}">
      <dgm:prSet/>
      <dgm:spPr/>
      <dgm:t>
        <a:bodyPr/>
        <a:lstStyle/>
        <a:p>
          <a:endParaRPr lang="en-US"/>
        </a:p>
      </dgm:t>
    </dgm:pt>
    <dgm:pt modelId="{D56ED1D9-1B40-4C31-9568-89698AFBF79C}" type="sibTrans" cxnId="{F4C70BD9-2922-462D-B91F-06F83E049F5D}">
      <dgm:prSet/>
      <dgm:spPr/>
      <dgm:t>
        <a:bodyPr/>
        <a:lstStyle/>
        <a:p>
          <a:endParaRPr lang="en-US"/>
        </a:p>
      </dgm:t>
    </dgm:pt>
    <dgm:pt modelId="{BFA32E76-20B9-4106-B761-A6FBC6ED6AB5}">
      <dgm:prSet/>
      <dgm:spPr/>
      <dgm:t>
        <a:bodyPr/>
        <a:lstStyle/>
        <a:p>
          <a:pPr rtl="0"/>
          <a:endParaRPr lang="en-US" b="1" dirty="0"/>
        </a:p>
      </dgm:t>
    </dgm:pt>
    <dgm:pt modelId="{4805E305-BB39-4930-8A73-0BF0CE80F1FD}" type="parTrans" cxnId="{6B765E32-2B37-4C90-98F2-720CB9696F11}">
      <dgm:prSet/>
      <dgm:spPr/>
      <dgm:t>
        <a:bodyPr/>
        <a:lstStyle/>
        <a:p>
          <a:endParaRPr lang="en-US"/>
        </a:p>
      </dgm:t>
    </dgm:pt>
    <dgm:pt modelId="{DC7F0223-2158-4CA4-B94C-ED0903B1D98F}" type="sibTrans" cxnId="{6B765E32-2B37-4C90-98F2-720CB9696F11}">
      <dgm:prSet/>
      <dgm:spPr/>
      <dgm:t>
        <a:bodyPr/>
        <a:lstStyle/>
        <a:p>
          <a:endParaRPr lang="en-US"/>
        </a:p>
      </dgm:t>
    </dgm:pt>
    <dgm:pt modelId="{4CFE8242-7B54-4912-8CE5-7EEC4BB928CB}">
      <dgm:prSet/>
      <dgm:spPr/>
      <dgm:t>
        <a:bodyPr/>
        <a:lstStyle/>
        <a:p>
          <a:pPr rtl="0"/>
          <a:endParaRPr lang="en-US" b="1" dirty="0"/>
        </a:p>
      </dgm:t>
    </dgm:pt>
    <dgm:pt modelId="{DECE0203-3108-4BF0-8612-F14C4F2B90B1}" type="parTrans" cxnId="{B8EB847A-4FD4-475A-BCEC-4E394B418D44}">
      <dgm:prSet/>
      <dgm:spPr/>
      <dgm:t>
        <a:bodyPr/>
        <a:lstStyle/>
        <a:p>
          <a:endParaRPr lang="en-US"/>
        </a:p>
      </dgm:t>
    </dgm:pt>
    <dgm:pt modelId="{2E12F3F7-2AF3-40C8-8FC0-31D97E57B1B1}" type="sibTrans" cxnId="{B8EB847A-4FD4-475A-BCEC-4E394B418D44}">
      <dgm:prSet/>
      <dgm:spPr/>
      <dgm:t>
        <a:bodyPr/>
        <a:lstStyle/>
        <a:p>
          <a:endParaRPr lang="en-US"/>
        </a:p>
      </dgm:t>
    </dgm:pt>
    <dgm:pt modelId="{B1205FA5-B917-4067-8130-7AD0797C54C1}">
      <dgm:prSet/>
      <dgm:spPr/>
      <dgm:t>
        <a:bodyPr/>
        <a:lstStyle/>
        <a:p>
          <a:pPr rtl="0"/>
          <a:endParaRPr lang="en-US" dirty="0"/>
        </a:p>
      </dgm:t>
    </dgm:pt>
    <dgm:pt modelId="{CE36A570-02C6-499C-9EDB-541C78C8F8B6}" type="parTrans" cxnId="{2D5DA288-4339-4B44-97D0-0A7A3BB44E7B}">
      <dgm:prSet/>
      <dgm:spPr/>
      <dgm:t>
        <a:bodyPr/>
        <a:lstStyle/>
        <a:p>
          <a:endParaRPr lang="en-US"/>
        </a:p>
      </dgm:t>
    </dgm:pt>
    <dgm:pt modelId="{BB2BAB13-C1A9-4FF8-89EC-D9630237B390}" type="sibTrans" cxnId="{2D5DA288-4339-4B44-97D0-0A7A3BB44E7B}">
      <dgm:prSet/>
      <dgm:spPr/>
      <dgm:t>
        <a:bodyPr/>
        <a:lstStyle/>
        <a:p>
          <a:endParaRPr lang="en-US"/>
        </a:p>
      </dgm:t>
    </dgm:pt>
    <dgm:pt modelId="{B9FF0949-9267-45B2-82F7-26EFAEABBD96}">
      <dgm:prSet/>
      <dgm:spPr/>
      <dgm:t>
        <a:bodyPr/>
        <a:lstStyle/>
        <a:p>
          <a:pPr rtl="0"/>
          <a:r>
            <a:rPr lang="en-US" dirty="0" smtClean="0"/>
            <a:t>Macroeconomics</a:t>
          </a:r>
          <a:endParaRPr lang="en-US" dirty="0"/>
        </a:p>
      </dgm:t>
    </dgm:pt>
    <dgm:pt modelId="{456DAEA1-5BA8-4DAA-86B0-F3BE2F75A193}" type="sibTrans" cxnId="{DFD3E14D-E3D1-4FB0-9537-107CD829BB42}">
      <dgm:prSet/>
      <dgm:spPr/>
      <dgm:t>
        <a:bodyPr/>
        <a:lstStyle/>
        <a:p>
          <a:endParaRPr lang="en-US"/>
        </a:p>
      </dgm:t>
    </dgm:pt>
    <dgm:pt modelId="{EF5BBDF9-32DA-4691-8D55-B0D961847501}" type="parTrans" cxnId="{DFD3E14D-E3D1-4FB0-9537-107CD829BB42}">
      <dgm:prSet/>
      <dgm:spPr/>
      <dgm:t>
        <a:bodyPr/>
        <a:lstStyle/>
        <a:p>
          <a:endParaRPr lang="en-US"/>
        </a:p>
      </dgm:t>
    </dgm:pt>
    <dgm:pt modelId="{A57551A7-43EC-4617-9C43-5EF19B06A72F}">
      <dgm:prSet/>
      <dgm:spPr/>
      <dgm:t>
        <a:bodyPr/>
        <a:lstStyle/>
        <a:p>
          <a:pPr rtl="0"/>
          <a:r>
            <a:rPr lang="en-US" dirty="0" smtClean="0"/>
            <a:t>World History			</a:t>
          </a:r>
          <a:endParaRPr lang="en-US" dirty="0"/>
        </a:p>
      </dgm:t>
    </dgm:pt>
    <dgm:pt modelId="{17C2E84C-C6C6-41AF-A755-06528B6F2117}" type="sibTrans" cxnId="{5AE5FC27-B045-4258-B049-EA7A8F0801CE}">
      <dgm:prSet/>
      <dgm:spPr/>
      <dgm:t>
        <a:bodyPr/>
        <a:lstStyle/>
        <a:p>
          <a:endParaRPr lang="en-US"/>
        </a:p>
      </dgm:t>
    </dgm:pt>
    <dgm:pt modelId="{1A6649ED-6397-455D-9356-0672E87C88B1}" type="parTrans" cxnId="{5AE5FC27-B045-4258-B049-EA7A8F0801CE}">
      <dgm:prSet/>
      <dgm:spPr/>
      <dgm:t>
        <a:bodyPr/>
        <a:lstStyle/>
        <a:p>
          <a:endParaRPr lang="en-US"/>
        </a:p>
      </dgm:t>
    </dgm:pt>
    <dgm:pt modelId="{6B2091E4-4E1E-4577-AC0A-D50B16396482}">
      <dgm:prSet/>
      <dgm:spPr/>
      <dgm:t>
        <a:bodyPr/>
        <a:lstStyle/>
        <a:p>
          <a:pPr rtl="0"/>
          <a:r>
            <a:rPr lang="en-US" dirty="0" smtClean="0"/>
            <a:t>Computer Science A</a:t>
          </a:r>
          <a:endParaRPr lang="en-US" dirty="0"/>
        </a:p>
      </dgm:t>
    </dgm:pt>
    <dgm:pt modelId="{7EEC9B9A-6296-4AE1-91E6-72C1E79716EC}" type="sibTrans" cxnId="{AFDA4241-FAC0-439F-9865-17050999D541}">
      <dgm:prSet/>
      <dgm:spPr/>
      <dgm:t>
        <a:bodyPr/>
        <a:lstStyle/>
        <a:p>
          <a:endParaRPr lang="en-US"/>
        </a:p>
      </dgm:t>
    </dgm:pt>
    <dgm:pt modelId="{ADE86FE5-1F58-4FD0-87D4-0684F39EA423}" type="parTrans" cxnId="{AFDA4241-FAC0-439F-9865-17050999D541}">
      <dgm:prSet/>
      <dgm:spPr/>
      <dgm:t>
        <a:bodyPr/>
        <a:lstStyle/>
        <a:p>
          <a:endParaRPr lang="en-US"/>
        </a:p>
      </dgm:t>
    </dgm:pt>
    <dgm:pt modelId="{334CA34E-DF7A-44E2-B335-5687ECD05FAC}">
      <dgm:prSet/>
      <dgm:spPr/>
      <dgm:t>
        <a:bodyPr/>
        <a:lstStyle/>
        <a:p>
          <a:pPr rtl="0"/>
          <a:r>
            <a:rPr lang="en-US" dirty="0" smtClean="0"/>
            <a:t>Spanish Literature</a:t>
          </a:r>
          <a:endParaRPr lang="en-US" dirty="0"/>
        </a:p>
      </dgm:t>
    </dgm:pt>
    <dgm:pt modelId="{4BD5B47B-3711-4EB7-8B74-F63353A4996A}" type="parTrans" cxnId="{D1090780-6D15-403D-AE42-E2C121505FE0}">
      <dgm:prSet/>
      <dgm:spPr/>
    </dgm:pt>
    <dgm:pt modelId="{EC432D0D-75DB-445A-A3EC-A85E623A5990}" type="sibTrans" cxnId="{D1090780-6D15-403D-AE42-E2C121505FE0}">
      <dgm:prSet/>
      <dgm:spPr/>
    </dgm:pt>
    <dgm:pt modelId="{EA73BCE2-B0FB-4402-9BCA-4E95FFFD63A9}">
      <dgm:prSet/>
      <dgm:spPr/>
      <dgm:t>
        <a:bodyPr/>
        <a:lstStyle/>
        <a:p>
          <a:pPr rtl="0"/>
          <a:endParaRPr lang="en-US" dirty="0"/>
        </a:p>
      </dgm:t>
    </dgm:pt>
    <dgm:pt modelId="{CC3D8B59-0D57-4BBB-AA8F-D73D184A4C81}" type="parTrans" cxnId="{DB3AE47C-4CDB-4B9D-AB98-C750E271D503}">
      <dgm:prSet/>
      <dgm:spPr/>
    </dgm:pt>
    <dgm:pt modelId="{B8B7194B-DDB3-4754-B2F6-0DEED9234D8C}" type="sibTrans" cxnId="{DB3AE47C-4CDB-4B9D-AB98-C750E271D503}">
      <dgm:prSet/>
      <dgm:spPr/>
    </dgm:pt>
    <dgm:pt modelId="{D2AED37D-B3D8-419A-A447-8249208ADCC1}" type="pres">
      <dgm:prSet presAssocID="{61B23732-8B6C-45C3-928C-E11339BE9AE7}" presName="Name0" presStyleCnt="0">
        <dgm:presLayoutVars>
          <dgm:dir/>
          <dgm:animLvl val="lvl"/>
          <dgm:resizeHandles val="exact"/>
        </dgm:presLayoutVars>
      </dgm:prSet>
      <dgm:spPr/>
      <dgm:t>
        <a:bodyPr/>
        <a:lstStyle/>
        <a:p>
          <a:endParaRPr lang="en-US"/>
        </a:p>
      </dgm:t>
    </dgm:pt>
    <dgm:pt modelId="{D6622409-0851-41B8-B68B-95FB5C838457}" type="pres">
      <dgm:prSet presAssocID="{B1D3D56D-C273-4C10-8F00-7BE693AFDA1C}" presName="composite" presStyleCnt="0"/>
      <dgm:spPr/>
    </dgm:pt>
    <dgm:pt modelId="{0256847B-1161-4041-BBF0-B41431F8B061}" type="pres">
      <dgm:prSet presAssocID="{B1D3D56D-C273-4C10-8F00-7BE693AFDA1C}" presName="parTx" presStyleLbl="alignNode1" presStyleIdx="0" presStyleCnt="5">
        <dgm:presLayoutVars>
          <dgm:chMax val="0"/>
          <dgm:chPref val="0"/>
          <dgm:bulletEnabled val="1"/>
        </dgm:presLayoutVars>
      </dgm:prSet>
      <dgm:spPr/>
      <dgm:t>
        <a:bodyPr/>
        <a:lstStyle/>
        <a:p>
          <a:endParaRPr lang="en-US"/>
        </a:p>
      </dgm:t>
    </dgm:pt>
    <dgm:pt modelId="{006E8346-08B2-4B08-AF1F-0DF66F5A785E}" type="pres">
      <dgm:prSet presAssocID="{B1D3D56D-C273-4C10-8F00-7BE693AFDA1C}" presName="desTx" presStyleLbl="alignAccFollowNode1" presStyleIdx="0" presStyleCnt="5">
        <dgm:presLayoutVars>
          <dgm:bulletEnabled val="1"/>
        </dgm:presLayoutVars>
      </dgm:prSet>
      <dgm:spPr/>
      <dgm:t>
        <a:bodyPr/>
        <a:lstStyle/>
        <a:p>
          <a:endParaRPr lang="en-US"/>
        </a:p>
      </dgm:t>
    </dgm:pt>
    <dgm:pt modelId="{4637542B-2CF2-4960-A18F-E707F73433EE}" type="pres">
      <dgm:prSet presAssocID="{6D08C113-CAA8-47C2-A9B2-7BCAA7DCF5C0}" presName="space" presStyleCnt="0"/>
      <dgm:spPr/>
    </dgm:pt>
    <dgm:pt modelId="{B4D73E4B-8482-4ED7-BF30-D6EA9DA1848E}" type="pres">
      <dgm:prSet presAssocID="{7310B78F-B8D4-4F6D-B21C-A5E6ACF44970}" presName="composite" presStyleCnt="0"/>
      <dgm:spPr/>
    </dgm:pt>
    <dgm:pt modelId="{FDB46DCE-1120-4356-AB41-58BA0B0687B6}" type="pres">
      <dgm:prSet presAssocID="{7310B78F-B8D4-4F6D-B21C-A5E6ACF44970}" presName="parTx" presStyleLbl="alignNode1" presStyleIdx="1" presStyleCnt="5">
        <dgm:presLayoutVars>
          <dgm:chMax val="0"/>
          <dgm:chPref val="0"/>
          <dgm:bulletEnabled val="1"/>
        </dgm:presLayoutVars>
      </dgm:prSet>
      <dgm:spPr/>
      <dgm:t>
        <a:bodyPr/>
        <a:lstStyle/>
        <a:p>
          <a:endParaRPr lang="en-US"/>
        </a:p>
      </dgm:t>
    </dgm:pt>
    <dgm:pt modelId="{643A044A-9F97-40A6-8E1E-F56E9696F384}" type="pres">
      <dgm:prSet presAssocID="{7310B78F-B8D4-4F6D-B21C-A5E6ACF44970}" presName="desTx" presStyleLbl="alignAccFollowNode1" presStyleIdx="1" presStyleCnt="5">
        <dgm:presLayoutVars>
          <dgm:bulletEnabled val="1"/>
        </dgm:presLayoutVars>
      </dgm:prSet>
      <dgm:spPr/>
      <dgm:t>
        <a:bodyPr/>
        <a:lstStyle/>
        <a:p>
          <a:endParaRPr lang="en-US"/>
        </a:p>
      </dgm:t>
    </dgm:pt>
    <dgm:pt modelId="{4802467F-AE20-44D2-BDD8-6174A5537F6C}" type="pres">
      <dgm:prSet presAssocID="{FBF83CB2-3ECB-47C6-88E8-424A01506071}" presName="space" presStyleCnt="0"/>
      <dgm:spPr/>
    </dgm:pt>
    <dgm:pt modelId="{617520AE-FC18-40C6-ABB5-A9FF240C3783}" type="pres">
      <dgm:prSet presAssocID="{DAE2BF5B-E7FB-463E-8062-D7EE04F7917B}" presName="composite" presStyleCnt="0"/>
      <dgm:spPr/>
    </dgm:pt>
    <dgm:pt modelId="{924C6DFE-070A-4A7F-B8C1-BC8E56AC106A}" type="pres">
      <dgm:prSet presAssocID="{DAE2BF5B-E7FB-463E-8062-D7EE04F7917B}" presName="parTx" presStyleLbl="alignNode1" presStyleIdx="2" presStyleCnt="5">
        <dgm:presLayoutVars>
          <dgm:chMax val="0"/>
          <dgm:chPref val="0"/>
          <dgm:bulletEnabled val="1"/>
        </dgm:presLayoutVars>
      </dgm:prSet>
      <dgm:spPr/>
      <dgm:t>
        <a:bodyPr/>
        <a:lstStyle/>
        <a:p>
          <a:endParaRPr lang="en-US"/>
        </a:p>
      </dgm:t>
    </dgm:pt>
    <dgm:pt modelId="{B6C2A7FE-7872-4C31-B0A9-89ECA68DCC17}" type="pres">
      <dgm:prSet presAssocID="{DAE2BF5B-E7FB-463E-8062-D7EE04F7917B}" presName="desTx" presStyleLbl="alignAccFollowNode1" presStyleIdx="2" presStyleCnt="5">
        <dgm:presLayoutVars>
          <dgm:bulletEnabled val="1"/>
        </dgm:presLayoutVars>
      </dgm:prSet>
      <dgm:spPr/>
      <dgm:t>
        <a:bodyPr/>
        <a:lstStyle/>
        <a:p>
          <a:endParaRPr lang="en-US"/>
        </a:p>
      </dgm:t>
    </dgm:pt>
    <dgm:pt modelId="{FAC83D65-0D5E-4568-ACAB-5457BC3132E8}" type="pres">
      <dgm:prSet presAssocID="{1D3D9F8B-3497-4271-9845-47CAE15AE7D2}" presName="space" presStyleCnt="0"/>
      <dgm:spPr/>
    </dgm:pt>
    <dgm:pt modelId="{B23E5E50-2041-4A4E-AFC4-FAB6061A675F}" type="pres">
      <dgm:prSet presAssocID="{9D756318-0456-4D9B-BBF3-ABD13F6288F5}" presName="composite" presStyleCnt="0"/>
      <dgm:spPr/>
    </dgm:pt>
    <dgm:pt modelId="{F61B5AE1-1A05-4F15-A29F-B95D61520381}" type="pres">
      <dgm:prSet presAssocID="{9D756318-0456-4D9B-BBF3-ABD13F6288F5}" presName="parTx" presStyleLbl="alignNode1" presStyleIdx="3" presStyleCnt="5">
        <dgm:presLayoutVars>
          <dgm:chMax val="0"/>
          <dgm:chPref val="0"/>
          <dgm:bulletEnabled val="1"/>
        </dgm:presLayoutVars>
      </dgm:prSet>
      <dgm:spPr/>
      <dgm:t>
        <a:bodyPr/>
        <a:lstStyle/>
        <a:p>
          <a:endParaRPr lang="en-US"/>
        </a:p>
      </dgm:t>
    </dgm:pt>
    <dgm:pt modelId="{5C89485D-3190-4E30-84E4-1E7395114165}" type="pres">
      <dgm:prSet presAssocID="{9D756318-0456-4D9B-BBF3-ABD13F6288F5}" presName="desTx" presStyleLbl="alignAccFollowNode1" presStyleIdx="3" presStyleCnt="5">
        <dgm:presLayoutVars>
          <dgm:bulletEnabled val="1"/>
        </dgm:presLayoutVars>
      </dgm:prSet>
      <dgm:spPr/>
      <dgm:t>
        <a:bodyPr/>
        <a:lstStyle/>
        <a:p>
          <a:endParaRPr lang="en-US"/>
        </a:p>
      </dgm:t>
    </dgm:pt>
    <dgm:pt modelId="{661B00AF-DCF0-4477-AA4E-0260E11AB863}" type="pres">
      <dgm:prSet presAssocID="{2EE85BEA-1189-4944-98E8-B72B0385A039}" presName="space" presStyleCnt="0"/>
      <dgm:spPr/>
    </dgm:pt>
    <dgm:pt modelId="{17C994C6-0A4A-4357-9372-E6F5D6AD0163}" type="pres">
      <dgm:prSet presAssocID="{F62B8A21-0251-413F-B222-18AEBC3B2419}" presName="composite" presStyleCnt="0"/>
      <dgm:spPr/>
    </dgm:pt>
    <dgm:pt modelId="{79CB4681-A5F9-4088-B973-B6DBB4D14041}" type="pres">
      <dgm:prSet presAssocID="{F62B8A21-0251-413F-B222-18AEBC3B2419}" presName="parTx" presStyleLbl="alignNode1" presStyleIdx="4" presStyleCnt="5">
        <dgm:presLayoutVars>
          <dgm:chMax val="0"/>
          <dgm:chPref val="0"/>
          <dgm:bulletEnabled val="1"/>
        </dgm:presLayoutVars>
      </dgm:prSet>
      <dgm:spPr/>
      <dgm:t>
        <a:bodyPr/>
        <a:lstStyle/>
        <a:p>
          <a:endParaRPr lang="en-US"/>
        </a:p>
      </dgm:t>
    </dgm:pt>
    <dgm:pt modelId="{53030376-98CD-43C6-9E83-EBE647C516CB}" type="pres">
      <dgm:prSet presAssocID="{F62B8A21-0251-413F-B222-18AEBC3B2419}" presName="desTx" presStyleLbl="alignAccFollowNode1" presStyleIdx="4" presStyleCnt="5">
        <dgm:presLayoutVars>
          <dgm:bulletEnabled val="1"/>
        </dgm:presLayoutVars>
      </dgm:prSet>
      <dgm:spPr/>
      <dgm:t>
        <a:bodyPr/>
        <a:lstStyle/>
        <a:p>
          <a:endParaRPr lang="en-US"/>
        </a:p>
      </dgm:t>
    </dgm:pt>
  </dgm:ptLst>
  <dgm:cxnLst>
    <dgm:cxn modelId="{44F67E54-0750-4388-B198-BEF8FB1F8B75}" srcId="{61B23732-8B6C-45C3-928C-E11339BE9AE7}" destId="{7310B78F-B8D4-4F6D-B21C-A5E6ACF44970}" srcOrd="1" destOrd="0" parTransId="{A6D985B7-431F-4B49-9A9A-56610B1B1B23}" sibTransId="{FBF83CB2-3ECB-47C6-88E8-424A01506071}"/>
    <dgm:cxn modelId="{B88ED0F2-42C6-4A6C-80AB-D3977EBF4DD2}" type="presOf" srcId="{EA73BCE2-B0FB-4402-9BCA-4E95FFFD63A9}" destId="{53030376-98CD-43C6-9E83-EBE647C516CB}" srcOrd="0" destOrd="6" presId="urn:microsoft.com/office/officeart/2005/8/layout/hList1"/>
    <dgm:cxn modelId="{4FF3DE5A-EA73-4616-914A-95C617F73C97}" type="presOf" srcId="{DEC7C59E-00FA-478A-AEF6-ED84941776DB}" destId="{5C89485D-3190-4E30-84E4-1E7395114165}" srcOrd="0" destOrd="0" presId="urn:microsoft.com/office/officeart/2005/8/layout/hList1"/>
    <dgm:cxn modelId="{F4C70BD9-2922-462D-B91F-06F83E049F5D}" srcId="{B1D3D56D-C273-4C10-8F00-7BE693AFDA1C}" destId="{7BCA4540-9081-4C1C-BFD9-59E129AA327A}" srcOrd="5" destOrd="0" parTransId="{BE77B94C-23BC-4539-BC33-099582B28784}" sibTransId="{D56ED1D9-1B40-4C31-9568-89698AFBF79C}"/>
    <dgm:cxn modelId="{51C426D3-02BB-4C87-8D19-D8F42C8DE4D5}" srcId="{9D756318-0456-4D9B-BBF3-ABD13F6288F5}" destId="{DEC7C59E-00FA-478A-AEF6-ED84941776DB}" srcOrd="0" destOrd="0" parTransId="{A95F3B5C-C9B3-4CF7-9D06-F7E2DA1FE9B4}" sibTransId="{9F98B19A-E2AE-4C69-97B7-5FA73C7A62EC}"/>
    <dgm:cxn modelId="{6B765E32-2B37-4C90-98F2-720CB9696F11}" srcId="{B1D3D56D-C273-4C10-8F00-7BE693AFDA1C}" destId="{BFA32E76-20B9-4106-B761-A6FBC6ED6AB5}" srcOrd="7" destOrd="0" parTransId="{4805E305-BB39-4930-8A73-0BF0CE80F1FD}" sibTransId="{DC7F0223-2158-4CA4-B94C-ED0903B1D98F}"/>
    <dgm:cxn modelId="{EB319A4F-AAE7-4AF8-8728-05D79AD46A23}" type="presOf" srcId="{7310B78F-B8D4-4F6D-B21C-A5E6ACF44970}" destId="{FDB46DCE-1120-4356-AB41-58BA0B0687B6}" srcOrd="0" destOrd="0" presId="urn:microsoft.com/office/officeart/2005/8/layout/hList1"/>
    <dgm:cxn modelId="{8B18747F-2CBB-480C-8872-E654C84F8C14}" type="presOf" srcId="{5E1F0099-5031-4451-9FFD-194D833511F8}" destId="{5C89485D-3190-4E30-84E4-1E7395114165}" srcOrd="0" destOrd="5" presId="urn:microsoft.com/office/officeart/2005/8/layout/hList1"/>
    <dgm:cxn modelId="{46A64A13-1B66-4FF0-9A39-061DD2241D26}" type="presOf" srcId="{334CA34E-DF7A-44E2-B335-5687ECD05FAC}" destId="{53030376-98CD-43C6-9E83-EBE647C516CB}" srcOrd="0" destOrd="7" presId="urn:microsoft.com/office/officeart/2005/8/layout/hList1"/>
    <dgm:cxn modelId="{0CC97B27-6257-441B-B952-51AA026C18F2}" type="presOf" srcId="{BFA32E76-20B9-4106-B761-A6FBC6ED6AB5}" destId="{006E8346-08B2-4B08-AF1F-0DF66F5A785E}" srcOrd="0" destOrd="7" presId="urn:microsoft.com/office/officeart/2005/8/layout/hList1"/>
    <dgm:cxn modelId="{3235D741-09DE-4234-BD9D-EE1EB5239F54}" type="presOf" srcId="{50C917F7-BA81-4EDF-86BF-20A723616968}" destId="{5C89485D-3190-4E30-84E4-1E7395114165}" srcOrd="0" destOrd="6" presId="urn:microsoft.com/office/officeart/2005/8/layout/hList1"/>
    <dgm:cxn modelId="{D4CDAD32-15FB-4264-856E-8EC03F210E1F}" srcId="{61B23732-8B6C-45C3-928C-E11339BE9AE7}" destId="{B1D3D56D-C273-4C10-8F00-7BE693AFDA1C}" srcOrd="0" destOrd="0" parTransId="{AD07850E-AC34-4ADA-B069-31B296FD64D8}" sibTransId="{6D08C113-CAA8-47C2-A9B2-7BCAA7DCF5C0}"/>
    <dgm:cxn modelId="{4FC3F2DC-C6DB-4BA4-AB6E-CDD4E2C13AA8}" srcId="{9D756318-0456-4D9B-BBF3-ABD13F6288F5}" destId="{4DCC87CA-741F-4220-8731-A4A7DBACD1CA}" srcOrd="4" destOrd="0" parTransId="{92CC1506-A4DB-43A5-B419-469C96563B17}" sibTransId="{D184B43B-9C1B-4517-B915-6B2A77A66FCA}"/>
    <dgm:cxn modelId="{E647DCD5-6AD2-4666-BFA7-D41576FC7279}" type="presOf" srcId="{45ADAFC4-A8F6-4C0C-A348-4588EE9843B6}" destId="{643A044A-9F97-40A6-8E1E-F56E9696F384}" srcOrd="0" destOrd="4" presId="urn:microsoft.com/office/officeart/2005/8/layout/hList1"/>
    <dgm:cxn modelId="{4378B721-ED19-402E-8983-4002C3E03408}" srcId="{B1D3D56D-C273-4C10-8F00-7BE693AFDA1C}" destId="{C58EFE78-66B9-481F-B7AF-01706CE4ED11}" srcOrd="6" destOrd="0" parTransId="{D0155658-8032-4DCF-9648-AD0726FA7B9F}" sibTransId="{FD0F26BE-0D1B-432A-B83E-C50F6258F1FB}"/>
    <dgm:cxn modelId="{0D174749-CFFB-4451-A0B0-039555411B07}" type="presOf" srcId="{99B9E1D2-596B-4AA5-BBF8-19471E3F68EA}" destId="{643A044A-9F97-40A6-8E1E-F56E9696F384}" srcOrd="0" destOrd="1" presId="urn:microsoft.com/office/officeart/2005/8/layout/hList1"/>
    <dgm:cxn modelId="{A493732A-2D52-4BB8-A6D5-AC8388E355AD}" type="presOf" srcId="{453D03BD-9E96-4CAC-9747-03A14B5329A8}" destId="{006E8346-08B2-4B08-AF1F-0DF66F5A785E}" srcOrd="0" destOrd="2" presId="urn:microsoft.com/office/officeart/2005/8/layout/hList1"/>
    <dgm:cxn modelId="{C5792C10-B0CD-480C-8C3C-FA3B15A17CA3}" srcId="{9D756318-0456-4D9B-BBF3-ABD13F6288F5}" destId="{5E1F0099-5031-4451-9FFD-194D833511F8}" srcOrd="5" destOrd="0" parTransId="{61BD13C1-EE46-4ECB-BF10-238BAFEC3AE7}" sibTransId="{6937A4E0-0BDD-462B-9C5E-4B2B31A4332E}"/>
    <dgm:cxn modelId="{57E16D4D-F876-4EB2-A1C9-09CBE8B3538D}" srcId="{7310B78F-B8D4-4F6D-B21C-A5E6ACF44970}" destId="{9B75E238-E2E6-402A-8242-F648C51DDEF8}" srcOrd="2" destOrd="0" parTransId="{22118305-AA46-4D7E-8AA1-B3729C3461CF}" sibTransId="{88B5A4A6-35FB-4028-A0B7-E383215CFF20}"/>
    <dgm:cxn modelId="{D3FA07FA-9014-4DD3-BDBF-B50089D4B4F2}" srcId="{7310B78F-B8D4-4F6D-B21C-A5E6ACF44970}" destId="{C98A0845-2F90-4B74-BC9A-D9E4E1438809}" srcOrd="0" destOrd="0" parTransId="{2C66F58B-35EB-4276-B37C-3022C3DF5105}" sibTransId="{7D0B4F42-2876-4912-8F32-CE731481326B}"/>
    <dgm:cxn modelId="{77B0928D-FBE1-4A92-B17C-599ECE67FCD1}" type="presOf" srcId="{2D261086-4C33-45F1-AD8F-6DB2321F0091}" destId="{B6C2A7FE-7872-4C31-B0A9-89ECA68DCC17}" srcOrd="0" destOrd="2" presId="urn:microsoft.com/office/officeart/2005/8/layout/hList1"/>
    <dgm:cxn modelId="{0F90BD12-2981-47D0-8351-76B51E4E19EA}" type="presOf" srcId="{5295BBEC-B7C0-47AF-9663-A8841CF23437}" destId="{006E8346-08B2-4B08-AF1F-0DF66F5A785E}" srcOrd="0" destOrd="0" presId="urn:microsoft.com/office/officeart/2005/8/layout/hList1"/>
    <dgm:cxn modelId="{BCD098D7-3E45-48E2-A4CF-7A1B14D84726}" type="presOf" srcId="{4DCC87CA-741F-4220-8731-A4A7DBACD1CA}" destId="{5C89485D-3190-4E30-84E4-1E7395114165}" srcOrd="0" destOrd="4" presId="urn:microsoft.com/office/officeart/2005/8/layout/hList1"/>
    <dgm:cxn modelId="{4CBE8AB3-D826-438E-83EA-4F6F2937EC66}" srcId="{9D756318-0456-4D9B-BBF3-ABD13F6288F5}" destId="{F51A535C-969B-4F55-83AC-E11F5E145E7E}" srcOrd="8" destOrd="0" parTransId="{19EF0E45-062F-4616-81C7-67BAD97947C3}" sibTransId="{EE3AEB7C-4540-4FAE-9F42-3B71A223193C}"/>
    <dgm:cxn modelId="{2D5DA288-4339-4B44-97D0-0A7A3BB44E7B}" srcId="{9D756318-0456-4D9B-BBF3-ABD13F6288F5}" destId="{B1205FA5-B917-4067-8130-7AD0797C54C1}" srcOrd="7" destOrd="0" parTransId="{CE36A570-02C6-499C-9EDB-541C78C8F8B6}" sibTransId="{BB2BAB13-C1A9-4FF8-89EC-D9630237B390}"/>
    <dgm:cxn modelId="{165609D1-A5CC-43C9-9E7D-CA0219828184}" srcId="{B1D3D56D-C273-4C10-8F00-7BE693AFDA1C}" destId="{446B7EB0-62F5-4A02-B371-152F79BAE23C}" srcOrd="4" destOrd="0" parTransId="{0AB06854-481E-480A-A89E-6B20A6AB6884}" sibTransId="{A5482D7F-270D-4494-A5E7-8BB79C1579CC}"/>
    <dgm:cxn modelId="{3CA92209-BDB9-4FF6-A297-96963C0E9DF7}" srcId="{61B23732-8B6C-45C3-928C-E11339BE9AE7}" destId="{DAE2BF5B-E7FB-463E-8062-D7EE04F7917B}" srcOrd="2" destOrd="0" parTransId="{18D6E3B6-D5EA-4E30-917F-83D59E2ADB51}" sibTransId="{1D3D9F8B-3497-4271-9845-47CAE15AE7D2}"/>
    <dgm:cxn modelId="{1ED9C61C-01FB-4A45-8D8B-57FA11C48322}" type="presOf" srcId="{7BCA4540-9081-4C1C-BFD9-59E129AA327A}" destId="{006E8346-08B2-4B08-AF1F-0DF66F5A785E}" srcOrd="0" destOrd="5" presId="urn:microsoft.com/office/officeart/2005/8/layout/hList1"/>
    <dgm:cxn modelId="{83428ADB-3683-48CB-BDE5-35F1AE2C72EE}" srcId="{61B23732-8B6C-45C3-928C-E11339BE9AE7}" destId="{F62B8A21-0251-413F-B222-18AEBC3B2419}" srcOrd="4" destOrd="0" parTransId="{0910C8E2-D347-4128-B278-8B3E7AB0D729}" sibTransId="{62F6F7AA-F4B7-44AD-8E0C-8FE8B5BDC958}"/>
    <dgm:cxn modelId="{8A0BE354-7A2C-4BAD-A26F-71EA9D422FC4}" type="presOf" srcId="{84B59951-FB15-42FA-AE68-3AB6D730D59E}" destId="{B6C2A7FE-7872-4C31-B0A9-89ECA68DCC17}" srcOrd="0" destOrd="1" presId="urn:microsoft.com/office/officeart/2005/8/layout/hList1"/>
    <dgm:cxn modelId="{914091AD-ADE3-484B-A5B9-5705BF44D5AA}" srcId="{B1D3D56D-C273-4C10-8F00-7BE693AFDA1C}" destId="{5295BBEC-B7C0-47AF-9663-A8841CF23437}" srcOrd="0" destOrd="0" parTransId="{224C703F-272A-4EA3-9E59-12CC84DAE573}" sibTransId="{E1818493-8185-451D-9AAC-D27F9EE69155}"/>
    <dgm:cxn modelId="{49D1A83A-14FC-47DB-86F2-E79909FC3FBE}" srcId="{61B23732-8B6C-45C3-928C-E11339BE9AE7}" destId="{9D756318-0456-4D9B-BBF3-ABD13F6288F5}" srcOrd="3" destOrd="0" parTransId="{0D97A886-7744-4FA4-86AC-119BEBF0CF31}" sibTransId="{2EE85BEA-1189-4944-98E8-B72B0385A039}"/>
    <dgm:cxn modelId="{D1090780-6D15-403D-AE42-E2C121505FE0}" srcId="{F62B8A21-0251-413F-B222-18AEBC3B2419}" destId="{334CA34E-DF7A-44E2-B335-5687ECD05FAC}" srcOrd="7" destOrd="0" parTransId="{4BD5B47B-3711-4EB7-8B74-F63353A4996A}" sibTransId="{EC432D0D-75DB-445A-A3EC-A85E623A5990}"/>
    <dgm:cxn modelId="{7BF076B9-8058-40BF-B1DC-65BC78833A79}" type="presOf" srcId="{B1D3D56D-C273-4C10-8F00-7BE693AFDA1C}" destId="{0256847B-1161-4041-BBF0-B41431F8B061}" srcOrd="0" destOrd="0" presId="urn:microsoft.com/office/officeart/2005/8/layout/hList1"/>
    <dgm:cxn modelId="{6A745EB5-9096-4272-884C-91299836C240}" type="presOf" srcId="{920B0AEC-5D6B-4AEE-A6A2-5DCE26645B23}" destId="{006E8346-08B2-4B08-AF1F-0DF66F5A785E}" srcOrd="0" destOrd="8" presId="urn:microsoft.com/office/officeart/2005/8/layout/hList1"/>
    <dgm:cxn modelId="{5CBAA247-D666-4844-88E5-7767B9EBAA40}" srcId="{F62B8A21-0251-413F-B222-18AEBC3B2419}" destId="{5BC9062E-4286-4772-A44D-EE2D85C0C1D0}" srcOrd="4" destOrd="0" parTransId="{9CEA6023-648D-4C5D-B932-0D97FDA26EDB}" sibTransId="{0352E62D-4DF8-45D6-B2AF-9A91AE85FC56}"/>
    <dgm:cxn modelId="{A661F33F-A687-494B-9116-387C245CCAA5}" type="presOf" srcId="{233D5171-2F81-4CAC-8AE1-F130BF731748}" destId="{006E8346-08B2-4B08-AF1F-0DF66F5A785E}" srcOrd="0" destOrd="1" presId="urn:microsoft.com/office/officeart/2005/8/layout/hList1"/>
    <dgm:cxn modelId="{647AEA14-0525-434D-A91A-F716928836CB}" type="presOf" srcId="{C98A0845-2F90-4B74-BC9A-D9E4E1438809}" destId="{643A044A-9F97-40A6-8E1E-F56E9696F384}" srcOrd="0" destOrd="0" presId="urn:microsoft.com/office/officeart/2005/8/layout/hList1"/>
    <dgm:cxn modelId="{99C19C6E-F43F-4ECB-81FA-A4F1B5A60B05}" type="presOf" srcId="{7324D9A0-7524-4215-AAAF-CFED8F5186D8}" destId="{53030376-98CD-43C6-9E83-EBE647C516CB}" srcOrd="0" destOrd="5" presId="urn:microsoft.com/office/officeart/2005/8/layout/hList1"/>
    <dgm:cxn modelId="{60A0D6A8-EC5C-4372-A503-3EB7CED62B64}" srcId="{DAE2BF5B-E7FB-463E-8062-D7EE04F7917B}" destId="{42CDA861-702D-42C1-B755-230F3523FB53}" srcOrd="0" destOrd="0" parTransId="{71CA3F3F-4F02-4550-B4CD-63F767BD6641}" sibTransId="{8D63AA20-73D9-4D97-91FD-0EFDCE384A49}"/>
    <dgm:cxn modelId="{6DA94E4A-2031-4C7E-8DC3-3A02539764F3}" type="presOf" srcId="{785CA0E1-98D0-43C3-AD37-41D320F11C7E}" destId="{006E8346-08B2-4B08-AF1F-0DF66F5A785E}" srcOrd="0" destOrd="3" presId="urn:microsoft.com/office/officeart/2005/8/layout/hList1"/>
    <dgm:cxn modelId="{8E82874A-3C03-4E8D-B2A2-D6617DA0800D}" type="presOf" srcId="{9B75E238-E2E6-402A-8242-F648C51DDEF8}" destId="{643A044A-9F97-40A6-8E1E-F56E9696F384}" srcOrd="0" destOrd="2" presId="urn:microsoft.com/office/officeart/2005/8/layout/hList1"/>
    <dgm:cxn modelId="{01905355-7796-4CF8-813A-199104400A0C}" type="presOf" srcId="{5BC9062E-4286-4772-A44D-EE2D85C0C1D0}" destId="{53030376-98CD-43C6-9E83-EBE647C516CB}" srcOrd="0" destOrd="4" presId="urn:microsoft.com/office/officeart/2005/8/layout/hList1"/>
    <dgm:cxn modelId="{7FB01D45-9531-4E00-976B-9759FA4EEA36}" type="presOf" srcId="{B1205FA5-B917-4067-8130-7AD0797C54C1}" destId="{5C89485D-3190-4E30-84E4-1E7395114165}" srcOrd="0" destOrd="7" presId="urn:microsoft.com/office/officeart/2005/8/layout/hList1"/>
    <dgm:cxn modelId="{AFDA4241-FAC0-439F-9865-17050999D541}" srcId="{F62B8A21-0251-413F-B222-18AEBC3B2419}" destId="{6B2091E4-4E1E-4577-AC0A-D50B16396482}" srcOrd="1" destOrd="0" parTransId="{ADE86FE5-1F58-4FD0-87D4-0684F39EA423}" sibTransId="{7EEC9B9A-6296-4AE1-91E6-72C1E79716EC}"/>
    <dgm:cxn modelId="{97AF9272-35C4-4B96-93A1-01B7D539E803}" type="presOf" srcId="{42CDA861-702D-42C1-B755-230F3523FB53}" destId="{B6C2A7FE-7872-4C31-B0A9-89ECA68DCC17}" srcOrd="0" destOrd="0" presId="urn:microsoft.com/office/officeart/2005/8/layout/hList1"/>
    <dgm:cxn modelId="{BFFBAAD9-4695-4511-9DB9-3EB17F3A04D6}" type="presOf" srcId="{F62B8A21-0251-413F-B222-18AEBC3B2419}" destId="{79CB4681-A5F9-4088-B973-B6DBB4D14041}" srcOrd="0" destOrd="0" presId="urn:microsoft.com/office/officeart/2005/8/layout/hList1"/>
    <dgm:cxn modelId="{FFCCE211-4A91-48D8-A3B0-7A92C4EEFC95}" type="presOf" srcId="{C58EFE78-66B9-481F-B7AF-01706CE4ED11}" destId="{006E8346-08B2-4B08-AF1F-0DF66F5A785E}" srcOrd="0" destOrd="6" presId="urn:microsoft.com/office/officeart/2005/8/layout/hList1"/>
    <dgm:cxn modelId="{B8EB847A-4FD4-475A-BCEC-4E394B418D44}" srcId="{B1D3D56D-C273-4C10-8F00-7BE693AFDA1C}" destId="{4CFE8242-7B54-4912-8CE5-7EEC4BB928CB}" srcOrd="9" destOrd="0" parTransId="{DECE0203-3108-4BF0-8612-F14C4F2B90B1}" sibTransId="{2E12F3F7-2AF3-40C8-8FC0-31D97E57B1B1}"/>
    <dgm:cxn modelId="{1D855EAE-AAE8-4B6B-A49F-BF66D65A89F5}" srcId="{DAE2BF5B-E7FB-463E-8062-D7EE04F7917B}" destId="{2D261086-4C33-45F1-AD8F-6DB2321F0091}" srcOrd="2" destOrd="0" parTransId="{FCA0D844-5A4E-4B08-8F43-BC5875E3C12B}" sibTransId="{7C9BB4DC-05EA-4E75-BC88-C7432F8D95E6}"/>
    <dgm:cxn modelId="{619E69F4-EDD4-4344-8AFD-9F4A5DF48257}" srcId="{DAE2BF5B-E7FB-463E-8062-D7EE04F7917B}" destId="{84B59951-FB15-42FA-AE68-3AB6D730D59E}" srcOrd="1" destOrd="0" parTransId="{0A320CA2-EDB9-47AE-97F5-E3D85769893F}" sibTransId="{F74833F4-6FBC-461D-8EC7-F7D0BF420835}"/>
    <dgm:cxn modelId="{7ABD10CC-01AD-47EC-9E8F-AD50E743C454}" srcId="{B1D3D56D-C273-4C10-8F00-7BE693AFDA1C}" destId="{453D03BD-9E96-4CAC-9747-03A14B5329A8}" srcOrd="2" destOrd="0" parTransId="{49B9FFE4-2C8A-4E7B-B7D9-41D65EB6E689}" sibTransId="{AE58B45E-3F4B-477C-8B36-7D0B295C07A1}"/>
    <dgm:cxn modelId="{11915175-ECE1-42CE-856D-468DBD9ACC69}" srcId="{9D756318-0456-4D9B-BBF3-ABD13F6288F5}" destId="{50C917F7-BA81-4EDF-86BF-20A723616968}" srcOrd="6" destOrd="0" parTransId="{03147DC1-6235-4E35-AD75-55ECDA2B4209}" sibTransId="{D907A3FB-B7D2-438C-A714-BCCA040AAB50}"/>
    <dgm:cxn modelId="{C23CFF72-7289-40F0-A8AD-11C15B4C6DDE}" type="presOf" srcId="{61B23732-8B6C-45C3-928C-E11339BE9AE7}" destId="{D2AED37D-B3D8-419A-A447-8249208ADCC1}" srcOrd="0" destOrd="0" presId="urn:microsoft.com/office/officeart/2005/8/layout/hList1"/>
    <dgm:cxn modelId="{43EDA851-20F2-47F7-999A-B606D81011FD}" srcId="{F62B8A21-0251-413F-B222-18AEBC3B2419}" destId="{7324D9A0-7524-4215-AAAF-CFED8F5186D8}" srcOrd="5" destOrd="0" parTransId="{D38C99F1-EEF7-4051-86F1-2C5306CE8998}" sibTransId="{461FF3CE-2D98-4F6F-BD20-C5E4CDFD8473}"/>
    <dgm:cxn modelId="{ADDB6AE0-2BF5-480E-950B-CDFFFB517C36}" type="presOf" srcId="{BF869E72-4EE6-4D55-9855-5ABAEDA127AB}" destId="{006E8346-08B2-4B08-AF1F-0DF66F5A785E}" srcOrd="0" destOrd="10" presId="urn:microsoft.com/office/officeart/2005/8/layout/hList1"/>
    <dgm:cxn modelId="{2136CE7E-291F-4CA2-B4E8-6300895EFFF7}" srcId="{B1D3D56D-C273-4C10-8F00-7BE693AFDA1C}" destId="{920B0AEC-5D6B-4AEE-A6A2-5DCE26645B23}" srcOrd="8" destOrd="0" parTransId="{85950DB6-506E-4AB3-AB96-2EE293328A28}" sibTransId="{6C284DAB-B1CA-4068-9779-5A9813B750ED}"/>
    <dgm:cxn modelId="{5AE5FC27-B045-4258-B049-EA7A8F0801CE}" srcId="{9D756318-0456-4D9B-BBF3-ABD13F6288F5}" destId="{A57551A7-43EC-4617-9C43-5EF19B06A72F}" srcOrd="2" destOrd="0" parTransId="{1A6649ED-6397-455D-9356-0672E87C88B1}" sibTransId="{17C2E84C-C6C6-41AF-A755-06528B6F2117}"/>
    <dgm:cxn modelId="{AB17D547-9269-44D1-A174-73A4D1560D93}" type="presOf" srcId="{F51A535C-969B-4F55-83AC-E11F5E145E7E}" destId="{5C89485D-3190-4E30-84E4-1E7395114165}" srcOrd="0" destOrd="8" presId="urn:microsoft.com/office/officeart/2005/8/layout/hList1"/>
    <dgm:cxn modelId="{DB3AE47C-4CDB-4B9D-AB98-C750E271D503}" srcId="{F62B8A21-0251-413F-B222-18AEBC3B2419}" destId="{EA73BCE2-B0FB-4402-9BCA-4E95FFFD63A9}" srcOrd="6" destOrd="0" parTransId="{CC3D8B59-0D57-4BBB-AA8F-D73D184A4C81}" sibTransId="{B8B7194B-DDB3-4754-B2F6-0DEED9234D8C}"/>
    <dgm:cxn modelId="{97B7A7AF-CA49-4BFE-B75F-B7C94FD06704}" srcId="{9D756318-0456-4D9B-BBF3-ABD13F6288F5}" destId="{95BED861-4A5D-4A80-BAC8-842D2A1C90CE}" srcOrd="1" destOrd="0" parTransId="{E684F55C-151B-4B3F-B565-3E3A2222B67B}" sibTransId="{9652DD15-88CB-4051-BEC4-701CDCB0730C}"/>
    <dgm:cxn modelId="{149C6D9D-690D-4DDC-9A68-46B5DDF778C6}" srcId="{7310B78F-B8D4-4F6D-B21C-A5E6ACF44970}" destId="{99B9E1D2-596B-4AA5-BBF8-19471E3F68EA}" srcOrd="1" destOrd="0" parTransId="{59BFF2DE-31A4-4C34-B2D1-233E9E85CC8E}" sibTransId="{7BEA3AC0-E33E-4975-AB55-EEFA2FCC1292}"/>
    <dgm:cxn modelId="{6ED6E145-E906-4B43-B9FD-B467298AC6D5}" srcId="{F62B8A21-0251-413F-B222-18AEBC3B2419}" destId="{C90048A3-470E-4A5E-8A45-A31D83EA97EF}" srcOrd="3" destOrd="0" parTransId="{D2CAF06C-554A-4AC9-9A20-E726EB5DB7C5}" sibTransId="{5348CBB4-022B-4A19-BA8B-E5A276FE6135}"/>
    <dgm:cxn modelId="{CDE7CE34-A50B-422E-A67B-25A8B1A29455}" srcId="{9D756318-0456-4D9B-BBF3-ABD13F6288F5}" destId="{CA7E707F-F1AE-44AA-9CAC-E86B22EB6410}" srcOrd="3" destOrd="0" parTransId="{CCCB28EE-D51A-4231-A769-4026BB55AC3F}" sibTransId="{35BBDC38-3172-4116-A426-6191F9DDC75C}"/>
    <dgm:cxn modelId="{C464205C-9BD3-4B79-8563-A607A2EA417C}" type="presOf" srcId="{C90048A3-470E-4A5E-8A45-A31D83EA97EF}" destId="{53030376-98CD-43C6-9E83-EBE647C516CB}" srcOrd="0" destOrd="3" presId="urn:microsoft.com/office/officeart/2005/8/layout/hList1"/>
    <dgm:cxn modelId="{54D3378F-C429-4DAC-B48A-59E6CCF705AE}" type="presOf" srcId="{95BED861-4A5D-4A80-BAC8-842D2A1C90CE}" destId="{5C89485D-3190-4E30-84E4-1E7395114165}" srcOrd="0" destOrd="1" presId="urn:microsoft.com/office/officeart/2005/8/layout/hList1"/>
    <dgm:cxn modelId="{5DA78283-B71C-4783-AC9A-42919E6597EA}" type="presOf" srcId="{6B2091E4-4E1E-4577-AC0A-D50B16396482}" destId="{53030376-98CD-43C6-9E83-EBE647C516CB}" srcOrd="0" destOrd="1" presId="urn:microsoft.com/office/officeart/2005/8/layout/hList1"/>
    <dgm:cxn modelId="{A8CDCA9A-3370-4C99-8C58-98973344507D}" type="presOf" srcId="{A57551A7-43EC-4617-9C43-5EF19B06A72F}" destId="{5C89485D-3190-4E30-84E4-1E7395114165}" srcOrd="0" destOrd="2" presId="urn:microsoft.com/office/officeart/2005/8/layout/hList1"/>
    <dgm:cxn modelId="{C183134B-0EFD-402C-B6DC-692E29734D17}" srcId="{F62B8A21-0251-413F-B222-18AEBC3B2419}" destId="{42001B20-95E2-46C0-AE05-E36572F856E5}" srcOrd="2" destOrd="0" parTransId="{E2F94CB9-8B3C-4957-B0A1-226BF470B8EB}" sibTransId="{C2B8FBEB-07CF-4EF5-9097-6C80739233A3}"/>
    <dgm:cxn modelId="{8EB101C9-CEBA-44B5-B80B-4F55F054CEF0}" type="presOf" srcId="{446B7EB0-62F5-4A02-B371-152F79BAE23C}" destId="{006E8346-08B2-4B08-AF1F-0DF66F5A785E}" srcOrd="0" destOrd="4" presId="urn:microsoft.com/office/officeart/2005/8/layout/hList1"/>
    <dgm:cxn modelId="{2FE8B4C0-CDA2-4B52-81C4-A453982FC485}" srcId="{F62B8A21-0251-413F-B222-18AEBC3B2419}" destId="{D92DD014-B216-49CF-9827-D2C374EC7EFB}" srcOrd="0" destOrd="0" parTransId="{E67847C3-2016-4436-8C0D-F517948087F8}" sibTransId="{676EF183-C65D-4414-966A-3DD8793DA60F}"/>
    <dgm:cxn modelId="{A988C17E-F8DD-477E-AC68-ACA005325DD2}" type="presOf" srcId="{4CFE8242-7B54-4912-8CE5-7EEC4BB928CB}" destId="{006E8346-08B2-4B08-AF1F-0DF66F5A785E}" srcOrd="0" destOrd="9" presId="urn:microsoft.com/office/officeart/2005/8/layout/hList1"/>
    <dgm:cxn modelId="{E267521E-0095-4253-81CA-B1765C3949BD}" srcId="{B1D3D56D-C273-4C10-8F00-7BE693AFDA1C}" destId="{233D5171-2F81-4CAC-8AE1-F130BF731748}" srcOrd="1" destOrd="0" parTransId="{1497BF9C-74FD-4E03-83D1-AB23A7DED240}" sibTransId="{E5E3C33C-2701-4A9F-9E07-C0C662BD0FBE}"/>
    <dgm:cxn modelId="{DFD3E14D-E3D1-4FB0-9537-107CD829BB42}" srcId="{9D756318-0456-4D9B-BBF3-ABD13F6288F5}" destId="{B9FF0949-9267-45B2-82F7-26EFAEABBD96}" srcOrd="9" destOrd="0" parTransId="{EF5BBDF9-32DA-4691-8D55-B0D961847501}" sibTransId="{456DAEA1-5BA8-4DAA-86B0-F3BE2F75A193}"/>
    <dgm:cxn modelId="{8B8A4578-516C-402F-8777-3CEA9A5FCCF1}" type="presOf" srcId="{42001B20-95E2-46C0-AE05-E36572F856E5}" destId="{53030376-98CD-43C6-9E83-EBE647C516CB}" srcOrd="0" destOrd="2" presId="urn:microsoft.com/office/officeart/2005/8/layout/hList1"/>
    <dgm:cxn modelId="{460DD822-9E80-4015-89DA-27799898186F}" type="presOf" srcId="{CA7E707F-F1AE-44AA-9CAC-E86B22EB6410}" destId="{5C89485D-3190-4E30-84E4-1E7395114165}" srcOrd="0" destOrd="3" presId="urn:microsoft.com/office/officeart/2005/8/layout/hList1"/>
    <dgm:cxn modelId="{DED97C10-20B9-4C25-9C79-95CFDF26F15F}" type="presOf" srcId="{DAE2BF5B-E7FB-463E-8062-D7EE04F7917B}" destId="{924C6DFE-070A-4A7F-B8C1-BC8E56AC106A}" srcOrd="0" destOrd="0" presId="urn:microsoft.com/office/officeart/2005/8/layout/hList1"/>
    <dgm:cxn modelId="{1E26C441-8851-4B69-AFA8-4EDD1DE52583}" type="presOf" srcId="{9D756318-0456-4D9B-BBF3-ABD13F6288F5}" destId="{F61B5AE1-1A05-4F15-A29F-B95D61520381}" srcOrd="0" destOrd="0" presId="urn:microsoft.com/office/officeart/2005/8/layout/hList1"/>
    <dgm:cxn modelId="{33567C66-ABC4-40E5-94EA-B811FB095711}" srcId="{7310B78F-B8D4-4F6D-B21C-A5E6ACF44970}" destId="{45ADAFC4-A8F6-4C0C-A348-4588EE9843B6}" srcOrd="4" destOrd="0" parTransId="{3137100A-E6AF-4FF7-B87E-68895E71377E}" sibTransId="{2959A794-D0CA-47A1-A2C5-13BBC5639029}"/>
    <dgm:cxn modelId="{B34B94A9-8466-46E9-BEF3-238592F24CC9}" srcId="{B1D3D56D-C273-4C10-8F00-7BE693AFDA1C}" destId="{785CA0E1-98D0-43C3-AD37-41D320F11C7E}" srcOrd="3" destOrd="0" parTransId="{93B7FB11-2BED-4CB2-9630-7238FA26A787}" sibTransId="{12EF6794-BAA7-4330-968B-4F39A7E06CD0}"/>
    <dgm:cxn modelId="{D729C1B8-BD0F-4D25-874C-0236F3837B49}" type="presOf" srcId="{5B8B8312-0060-4C60-ACDD-61FDF8AF9160}" destId="{643A044A-9F97-40A6-8E1E-F56E9696F384}" srcOrd="0" destOrd="3" presId="urn:microsoft.com/office/officeart/2005/8/layout/hList1"/>
    <dgm:cxn modelId="{2F76BDF6-265D-42B3-A4FD-1EF9A83853EC}" type="presOf" srcId="{B9FF0949-9267-45B2-82F7-26EFAEABBD96}" destId="{5C89485D-3190-4E30-84E4-1E7395114165}" srcOrd="0" destOrd="9" presId="urn:microsoft.com/office/officeart/2005/8/layout/hList1"/>
    <dgm:cxn modelId="{FACA2587-98D8-462C-8BEA-B8AABD71FB91}" type="presOf" srcId="{D92DD014-B216-49CF-9827-D2C374EC7EFB}" destId="{53030376-98CD-43C6-9E83-EBE647C516CB}" srcOrd="0" destOrd="0" presId="urn:microsoft.com/office/officeart/2005/8/layout/hList1"/>
    <dgm:cxn modelId="{6D0E8605-2276-4AEB-9D0D-0C6C30AF6857}" srcId="{7310B78F-B8D4-4F6D-B21C-A5E6ACF44970}" destId="{5B8B8312-0060-4C60-ACDD-61FDF8AF9160}" srcOrd="3" destOrd="0" parTransId="{F0C1A2FD-38D4-4AC7-AE61-A19C8FE012E8}" sibTransId="{4DBBE018-0825-48EF-BE0B-74F1F5714356}"/>
    <dgm:cxn modelId="{4912AEBB-2DF9-4E45-BC27-C03720832D40}" srcId="{B1D3D56D-C273-4C10-8F00-7BE693AFDA1C}" destId="{BF869E72-4EE6-4D55-9855-5ABAEDA127AB}" srcOrd="10" destOrd="0" parTransId="{578E7A8E-6240-4846-B74F-F1528F92CCE8}" sibTransId="{099B5B68-8336-4B2C-B89F-238A4576BCDF}"/>
    <dgm:cxn modelId="{AA5DC6EA-DD68-42D8-8809-FB0BCDF8F8DE}" type="presParOf" srcId="{D2AED37D-B3D8-419A-A447-8249208ADCC1}" destId="{D6622409-0851-41B8-B68B-95FB5C838457}" srcOrd="0" destOrd="0" presId="urn:microsoft.com/office/officeart/2005/8/layout/hList1"/>
    <dgm:cxn modelId="{FB27BE8B-0B41-44F3-A285-B85239F2FA58}" type="presParOf" srcId="{D6622409-0851-41B8-B68B-95FB5C838457}" destId="{0256847B-1161-4041-BBF0-B41431F8B061}" srcOrd="0" destOrd="0" presId="urn:microsoft.com/office/officeart/2005/8/layout/hList1"/>
    <dgm:cxn modelId="{560201B0-4A01-4AB4-BCF6-F6865F167A9F}" type="presParOf" srcId="{D6622409-0851-41B8-B68B-95FB5C838457}" destId="{006E8346-08B2-4B08-AF1F-0DF66F5A785E}" srcOrd="1" destOrd="0" presId="urn:microsoft.com/office/officeart/2005/8/layout/hList1"/>
    <dgm:cxn modelId="{8B00C64C-779D-4C52-B250-A26B9CD7F2F4}" type="presParOf" srcId="{D2AED37D-B3D8-419A-A447-8249208ADCC1}" destId="{4637542B-2CF2-4960-A18F-E707F73433EE}" srcOrd="1" destOrd="0" presId="urn:microsoft.com/office/officeart/2005/8/layout/hList1"/>
    <dgm:cxn modelId="{F131D94B-05BC-4DBB-92D1-99D3572FE095}" type="presParOf" srcId="{D2AED37D-B3D8-419A-A447-8249208ADCC1}" destId="{B4D73E4B-8482-4ED7-BF30-D6EA9DA1848E}" srcOrd="2" destOrd="0" presId="urn:microsoft.com/office/officeart/2005/8/layout/hList1"/>
    <dgm:cxn modelId="{559090A4-F2C8-4B82-87BE-8AA66CA4DCE9}" type="presParOf" srcId="{B4D73E4B-8482-4ED7-BF30-D6EA9DA1848E}" destId="{FDB46DCE-1120-4356-AB41-58BA0B0687B6}" srcOrd="0" destOrd="0" presId="urn:microsoft.com/office/officeart/2005/8/layout/hList1"/>
    <dgm:cxn modelId="{D1F4DDE0-6728-4C77-A241-D7A04F8DB9A1}" type="presParOf" srcId="{B4D73E4B-8482-4ED7-BF30-D6EA9DA1848E}" destId="{643A044A-9F97-40A6-8E1E-F56E9696F384}" srcOrd="1" destOrd="0" presId="urn:microsoft.com/office/officeart/2005/8/layout/hList1"/>
    <dgm:cxn modelId="{D216F5A0-188B-4F03-B4F8-E95BB0A58074}" type="presParOf" srcId="{D2AED37D-B3D8-419A-A447-8249208ADCC1}" destId="{4802467F-AE20-44D2-BDD8-6174A5537F6C}" srcOrd="3" destOrd="0" presId="urn:microsoft.com/office/officeart/2005/8/layout/hList1"/>
    <dgm:cxn modelId="{E142406F-C317-4E09-AF12-E16AFE958E4E}" type="presParOf" srcId="{D2AED37D-B3D8-419A-A447-8249208ADCC1}" destId="{617520AE-FC18-40C6-ABB5-A9FF240C3783}" srcOrd="4" destOrd="0" presId="urn:microsoft.com/office/officeart/2005/8/layout/hList1"/>
    <dgm:cxn modelId="{D39DC9FC-5AA1-45DD-ABF5-AB99F281044D}" type="presParOf" srcId="{617520AE-FC18-40C6-ABB5-A9FF240C3783}" destId="{924C6DFE-070A-4A7F-B8C1-BC8E56AC106A}" srcOrd="0" destOrd="0" presId="urn:microsoft.com/office/officeart/2005/8/layout/hList1"/>
    <dgm:cxn modelId="{A8557F57-29CC-446B-8252-9D273FE2F044}" type="presParOf" srcId="{617520AE-FC18-40C6-ABB5-A9FF240C3783}" destId="{B6C2A7FE-7872-4C31-B0A9-89ECA68DCC17}" srcOrd="1" destOrd="0" presId="urn:microsoft.com/office/officeart/2005/8/layout/hList1"/>
    <dgm:cxn modelId="{BC914E49-4003-4FEC-A34E-861F5EE5DD49}" type="presParOf" srcId="{D2AED37D-B3D8-419A-A447-8249208ADCC1}" destId="{FAC83D65-0D5E-4568-ACAB-5457BC3132E8}" srcOrd="5" destOrd="0" presId="urn:microsoft.com/office/officeart/2005/8/layout/hList1"/>
    <dgm:cxn modelId="{27A1EA44-1934-45FA-AA5F-099746A8D908}" type="presParOf" srcId="{D2AED37D-B3D8-419A-A447-8249208ADCC1}" destId="{B23E5E50-2041-4A4E-AFC4-FAB6061A675F}" srcOrd="6" destOrd="0" presId="urn:microsoft.com/office/officeart/2005/8/layout/hList1"/>
    <dgm:cxn modelId="{2F88D412-5484-401D-9B8D-5A9BD59A18BD}" type="presParOf" srcId="{B23E5E50-2041-4A4E-AFC4-FAB6061A675F}" destId="{F61B5AE1-1A05-4F15-A29F-B95D61520381}" srcOrd="0" destOrd="0" presId="urn:microsoft.com/office/officeart/2005/8/layout/hList1"/>
    <dgm:cxn modelId="{7EC556AA-E992-4712-86CB-A41B7B29FA93}" type="presParOf" srcId="{B23E5E50-2041-4A4E-AFC4-FAB6061A675F}" destId="{5C89485D-3190-4E30-84E4-1E7395114165}" srcOrd="1" destOrd="0" presId="urn:microsoft.com/office/officeart/2005/8/layout/hList1"/>
    <dgm:cxn modelId="{81C625AF-9B1B-47A3-8908-CD4EFED1FDF3}" type="presParOf" srcId="{D2AED37D-B3D8-419A-A447-8249208ADCC1}" destId="{661B00AF-DCF0-4477-AA4E-0260E11AB863}" srcOrd="7" destOrd="0" presId="urn:microsoft.com/office/officeart/2005/8/layout/hList1"/>
    <dgm:cxn modelId="{84E97255-6A17-4C98-87F0-EC6C212FF861}" type="presParOf" srcId="{D2AED37D-B3D8-419A-A447-8249208ADCC1}" destId="{17C994C6-0A4A-4357-9372-E6F5D6AD0163}" srcOrd="8" destOrd="0" presId="urn:microsoft.com/office/officeart/2005/8/layout/hList1"/>
    <dgm:cxn modelId="{58987AD4-8305-42C8-80CE-284D87A511CB}" type="presParOf" srcId="{17C994C6-0A4A-4357-9372-E6F5D6AD0163}" destId="{79CB4681-A5F9-4088-B973-B6DBB4D14041}" srcOrd="0" destOrd="0" presId="urn:microsoft.com/office/officeart/2005/8/layout/hList1"/>
    <dgm:cxn modelId="{254300E1-998F-4743-83E9-A623373BA719}" type="presParOf" srcId="{17C994C6-0A4A-4357-9372-E6F5D6AD0163}" destId="{53030376-98CD-43C6-9E83-EBE647C516C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F4B832-9140-4A5A-976B-5270CE7586C7}">
      <dsp:nvSpPr>
        <dsp:cNvPr id="0" name=""/>
        <dsp:cNvSpPr/>
      </dsp:nvSpPr>
      <dsp:spPr>
        <a:xfrm rot="5400000">
          <a:off x="6001712" y="-1665086"/>
          <a:ext cx="981652" cy="4368195"/>
        </a:xfrm>
        <a:prstGeom prst="flowChartProcess">
          <a:avLst/>
        </a:prstGeom>
        <a:solidFill>
          <a:schemeClr val="lt1">
            <a:alpha val="90000"/>
            <a:tint val="4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rtl="0">
            <a:lnSpc>
              <a:spcPct val="90000"/>
            </a:lnSpc>
            <a:spcBef>
              <a:spcPct val="0"/>
            </a:spcBef>
            <a:spcAft>
              <a:spcPct val="15000"/>
            </a:spcAft>
            <a:buChar char="••"/>
          </a:pPr>
          <a:r>
            <a:rPr lang="en-US" sz="1200" i="0" kern="1200" dirty="0" smtClean="0"/>
            <a:t>These courses can help satisfy  NY standards requirements while at the same time increasing college readiness and potentially saving students money who earn scores of 3 or higher.</a:t>
          </a:r>
          <a:endParaRPr lang="en-US" sz="1200" i="0" kern="1200" dirty="0"/>
        </a:p>
      </dsp:txBody>
      <dsp:txXfrm rot="-5400000">
        <a:off x="4308441" y="28185"/>
        <a:ext cx="4368195" cy="981652"/>
      </dsp:txXfrm>
    </dsp:sp>
    <dsp:sp modelId="{C82BFE77-67AF-4A41-A678-21021E40E8C9}">
      <dsp:nvSpPr>
        <dsp:cNvPr id="0" name=""/>
        <dsp:cNvSpPr/>
      </dsp:nvSpPr>
      <dsp:spPr>
        <a:xfrm>
          <a:off x="10163" y="1568"/>
          <a:ext cx="4298277" cy="1034887"/>
        </a:xfrm>
        <a:prstGeom prst="flowChartProcess">
          <a:avLst/>
        </a:prstGeom>
        <a:solidFill>
          <a:schemeClr val="bg1">
            <a:lumMod val="8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26670" rIns="53340" bIns="26670" numCol="1" spcCol="1270" anchor="ctr" anchorCtr="0">
          <a:noAutofit/>
        </a:bodyPr>
        <a:lstStyle/>
        <a:p>
          <a:pPr lvl="0" algn="l" defTabSz="622300" rtl="0">
            <a:lnSpc>
              <a:spcPct val="90000"/>
            </a:lnSpc>
            <a:spcBef>
              <a:spcPct val="0"/>
            </a:spcBef>
            <a:spcAft>
              <a:spcPct val="35000"/>
            </a:spcAft>
          </a:pPr>
          <a:r>
            <a:rPr lang="en-US" sz="1400" b="1" kern="1200" dirty="0" smtClean="0"/>
            <a:t>Fill the seat gaps in AP courses that are already offered: Biology, Calculus, Chemistry, World History and English Literature. </a:t>
          </a:r>
          <a:endParaRPr lang="en-US" sz="1400" b="1" kern="1200" dirty="0"/>
        </a:p>
      </dsp:txBody>
      <dsp:txXfrm>
        <a:off x="10163" y="1568"/>
        <a:ext cx="4298277" cy="1034887"/>
      </dsp:txXfrm>
    </dsp:sp>
    <dsp:sp modelId="{787199C3-7ABE-4395-AD36-C12A7B5415AD}">
      <dsp:nvSpPr>
        <dsp:cNvPr id="0" name=""/>
        <dsp:cNvSpPr/>
      </dsp:nvSpPr>
      <dsp:spPr>
        <a:xfrm rot="5400000">
          <a:off x="6004821" y="-578454"/>
          <a:ext cx="975435" cy="4368195"/>
        </a:xfrm>
        <a:prstGeom prst="flowChartProcess">
          <a:avLst/>
        </a:prstGeom>
        <a:solidFill>
          <a:schemeClr val="lt1">
            <a:alpha val="90000"/>
            <a:tint val="4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rtl="0">
            <a:lnSpc>
              <a:spcPct val="90000"/>
            </a:lnSpc>
            <a:spcBef>
              <a:spcPct val="0"/>
            </a:spcBef>
            <a:spcAft>
              <a:spcPct val="15000"/>
            </a:spcAft>
            <a:buChar char="••"/>
          </a:pPr>
          <a:r>
            <a:rPr lang="en-US" sz="1200" i="0" kern="1200" dirty="0" smtClean="0"/>
            <a:t>With teachers already trained and appropriately resourced, adding new sections is a cost effective strategy for increasing AP participation.</a:t>
          </a:r>
          <a:endParaRPr lang="en-US" sz="1200" i="0" kern="1200" dirty="0"/>
        </a:p>
      </dsp:txBody>
      <dsp:txXfrm rot="-5400000">
        <a:off x="4308441" y="1117926"/>
        <a:ext cx="4368195" cy="975435"/>
      </dsp:txXfrm>
    </dsp:sp>
    <dsp:sp modelId="{D6E8B6DD-E0C9-4919-94DA-D13D8D1E2F5A}">
      <dsp:nvSpPr>
        <dsp:cNvPr id="0" name=""/>
        <dsp:cNvSpPr/>
      </dsp:nvSpPr>
      <dsp:spPr>
        <a:xfrm>
          <a:off x="10163" y="1088199"/>
          <a:ext cx="4298277" cy="1034887"/>
        </a:xfrm>
        <a:prstGeom prst="flowChartProcess">
          <a:avLst/>
        </a:prstGeom>
        <a:solidFill>
          <a:schemeClr val="bg1">
            <a:lumMod val="8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26670" rIns="53340" bIns="26670" numCol="1" spcCol="1270" anchor="ctr" anchorCtr="0">
          <a:noAutofit/>
        </a:bodyPr>
        <a:lstStyle/>
        <a:p>
          <a:pPr lvl="0" algn="l" defTabSz="622300" rtl="0">
            <a:lnSpc>
              <a:spcPct val="90000"/>
            </a:lnSpc>
            <a:spcBef>
              <a:spcPct val="0"/>
            </a:spcBef>
            <a:spcAft>
              <a:spcPct val="35000"/>
            </a:spcAft>
          </a:pPr>
          <a:r>
            <a:rPr lang="en-US" sz="1400" b="1" u="none" kern="1200" dirty="0" smtClean="0"/>
            <a:t>Add additional sections of currently offered AP courses</a:t>
          </a:r>
          <a:endParaRPr lang="en-US" sz="1400" b="1" u="none" kern="1200" dirty="0"/>
        </a:p>
      </dsp:txBody>
      <dsp:txXfrm>
        <a:off x="10163" y="1088199"/>
        <a:ext cx="4298277" cy="1034887"/>
      </dsp:txXfrm>
    </dsp:sp>
    <dsp:sp modelId="{C55DF04B-8019-4A4B-B1CF-B96F6F3A8CED}">
      <dsp:nvSpPr>
        <dsp:cNvPr id="0" name=""/>
        <dsp:cNvSpPr/>
      </dsp:nvSpPr>
      <dsp:spPr>
        <a:xfrm rot="5400000">
          <a:off x="6007925" y="508177"/>
          <a:ext cx="969225" cy="4368195"/>
        </a:xfrm>
        <a:prstGeom prst="flowChartProcess">
          <a:avLst/>
        </a:prstGeom>
        <a:solidFill>
          <a:schemeClr val="lt1">
            <a:alpha val="90000"/>
            <a:tint val="4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rtl="0">
            <a:lnSpc>
              <a:spcPct val="90000"/>
            </a:lnSpc>
            <a:spcBef>
              <a:spcPct val="0"/>
            </a:spcBef>
            <a:spcAft>
              <a:spcPct val="15000"/>
            </a:spcAft>
            <a:buChar char="••"/>
          </a:pPr>
          <a:r>
            <a:rPr lang="en-US" sz="1200" i="0" kern="1200" dirty="0" smtClean="0"/>
            <a:t>Offering additional opportunities to infuse a diverse range of college-level rigor across all New York High Schools through VAP can assist in higher graduation rates and lower remediation rates when students matriculate in higher education. </a:t>
          </a:r>
          <a:endParaRPr lang="en-US" sz="1200" i="0" kern="1200" dirty="0"/>
        </a:p>
      </dsp:txBody>
      <dsp:txXfrm rot="-5400000">
        <a:off x="4308440" y="2207662"/>
        <a:ext cx="4368195" cy="969225"/>
      </dsp:txXfrm>
    </dsp:sp>
    <dsp:sp modelId="{3BBE1809-E292-4FC5-AE94-4CE3004366F6}">
      <dsp:nvSpPr>
        <dsp:cNvPr id="0" name=""/>
        <dsp:cNvSpPr/>
      </dsp:nvSpPr>
      <dsp:spPr>
        <a:xfrm>
          <a:off x="10163" y="2174831"/>
          <a:ext cx="4298277" cy="1034887"/>
        </a:xfrm>
        <a:prstGeom prst="flowChartProcess">
          <a:avLst/>
        </a:prstGeom>
        <a:solidFill>
          <a:schemeClr val="bg1">
            <a:lumMod val="85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26670" rIns="53340" bIns="26670" numCol="1" spcCol="1270" anchor="ctr" anchorCtr="0">
          <a:noAutofit/>
        </a:bodyPr>
        <a:lstStyle/>
        <a:p>
          <a:pPr lvl="0" algn="l" defTabSz="622300" rtl="0">
            <a:lnSpc>
              <a:spcPct val="90000"/>
            </a:lnSpc>
            <a:spcBef>
              <a:spcPct val="0"/>
            </a:spcBef>
            <a:spcAft>
              <a:spcPct val="35000"/>
            </a:spcAft>
          </a:pPr>
          <a:r>
            <a:rPr lang="en-US" sz="1400" b="1" u="none" kern="1200" dirty="0" smtClean="0"/>
            <a:t>Create courses for Macroeconomics, Psychology, World History, Art History and English Language at the schools in which they are not currently offered.</a:t>
          </a:r>
          <a:endParaRPr lang="en-US" sz="1400" b="1" u="none" kern="1200" dirty="0"/>
        </a:p>
      </dsp:txBody>
      <dsp:txXfrm>
        <a:off x="10163" y="2174831"/>
        <a:ext cx="4298277" cy="10348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56847B-1161-4041-BBF0-B41431F8B061}">
      <dsp:nvSpPr>
        <dsp:cNvPr id="0" name=""/>
        <dsp:cNvSpPr/>
      </dsp:nvSpPr>
      <dsp:spPr>
        <a:xfrm>
          <a:off x="4077"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lang="en-US" sz="1300" b="1" kern="1200" dirty="0" smtClean="0"/>
            <a:t>Science</a:t>
          </a:r>
        </a:p>
        <a:p>
          <a:pPr lvl="0" algn="ctr" defTabSz="577850" rtl="0">
            <a:lnSpc>
              <a:spcPct val="90000"/>
            </a:lnSpc>
            <a:spcBef>
              <a:spcPct val="0"/>
            </a:spcBef>
            <a:spcAft>
              <a:spcPct val="35000"/>
            </a:spcAft>
          </a:pPr>
          <a:r>
            <a:rPr lang="en-US" sz="1200" b="1" kern="1200" dirty="0" smtClean="0"/>
            <a:t>6 Courses</a:t>
          </a:r>
          <a:endParaRPr lang="en-US" sz="1200" kern="1200" dirty="0"/>
        </a:p>
      </dsp:txBody>
      <dsp:txXfrm>
        <a:off x="4077" y="100853"/>
        <a:ext cx="1563109" cy="529116"/>
      </dsp:txXfrm>
    </dsp:sp>
    <dsp:sp modelId="{006E8346-08B2-4B08-AF1F-0DF66F5A785E}">
      <dsp:nvSpPr>
        <dsp:cNvPr id="0" name=""/>
        <dsp:cNvSpPr/>
      </dsp:nvSpPr>
      <dsp:spPr>
        <a:xfrm>
          <a:off x="4077"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Biology</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Chemistry</a:t>
          </a:r>
          <a:endParaRPr lang="en-US" sz="1200"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Physics B</a:t>
          </a:r>
          <a:endParaRPr lang="en-US" sz="1200" b="1"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Physics C –Mechanics</a:t>
          </a:r>
          <a:endParaRPr lang="en-US" sz="1200"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Physics C – Electricity &amp; Magnetism</a:t>
          </a:r>
          <a:endParaRPr lang="en-US" sz="1200" b="1"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Environmental Science</a:t>
          </a:r>
          <a:endParaRPr lang="en-US" sz="1200" b="1" kern="1200" dirty="0"/>
        </a:p>
      </dsp:txBody>
      <dsp:txXfrm>
        <a:off x="4077" y="629969"/>
        <a:ext cx="1563109" cy="3983681"/>
      </dsp:txXfrm>
    </dsp:sp>
    <dsp:sp modelId="{FDB46DCE-1120-4356-AB41-58BA0B0687B6}">
      <dsp:nvSpPr>
        <dsp:cNvPr id="0" name=""/>
        <dsp:cNvSpPr/>
      </dsp:nvSpPr>
      <dsp:spPr>
        <a:xfrm>
          <a:off x="1786022"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lang="en-US" sz="1300" b="1" kern="1200" dirty="0" smtClean="0"/>
            <a:t>Mathematics</a:t>
          </a:r>
        </a:p>
        <a:p>
          <a:pPr lvl="0" algn="ctr" defTabSz="577850" rtl="0">
            <a:lnSpc>
              <a:spcPct val="90000"/>
            </a:lnSpc>
            <a:spcBef>
              <a:spcPct val="0"/>
            </a:spcBef>
            <a:spcAft>
              <a:spcPct val="35000"/>
            </a:spcAft>
          </a:pPr>
          <a:r>
            <a:rPr lang="en-US" sz="1200" b="1" kern="1200" dirty="0" smtClean="0"/>
            <a:t>3 Courses</a:t>
          </a:r>
          <a:endParaRPr lang="en-US" sz="1200" kern="1200" dirty="0"/>
        </a:p>
      </dsp:txBody>
      <dsp:txXfrm>
        <a:off x="1786022" y="100853"/>
        <a:ext cx="1563109" cy="529116"/>
      </dsp:txXfrm>
    </dsp:sp>
    <dsp:sp modelId="{643A044A-9F97-40A6-8E1E-F56E9696F384}">
      <dsp:nvSpPr>
        <dsp:cNvPr id="0" name=""/>
        <dsp:cNvSpPr/>
      </dsp:nvSpPr>
      <dsp:spPr>
        <a:xfrm>
          <a:off x="1786022"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Calculus AB	 </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Calculus BC 	</a:t>
          </a:r>
          <a:endParaRPr lang="en-US" sz="1200"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Statistics</a:t>
          </a:r>
          <a:endParaRPr lang="en-US" sz="1200" b="1" kern="1200" dirty="0"/>
        </a:p>
      </dsp:txBody>
      <dsp:txXfrm>
        <a:off x="1786022" y="629969"/>
        <a:ext cx="1563109" cy="3983681"/>
      </dsp:txXfrm>
    </dsp:sp>
    <dsp:sp modelId="{924C6DFE-070A-4A7F-B8C1-BC8E56AC106A}">
      <dsp:nvSpPr>
        <dsp:cNvPr id="0" name=""/>
        <dsp:cNvSpPr/>
      </dsp:nvSpPr>
      <dsp:spPr>
        <a:xfrm>
          <a:off x="3567967"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lang="en-US" sz="1300" b="1" kern="1200" dirty="0" smtClean="0"/>
            <a:t>English</a:t>
          </a:r>
        </a:p>
        <a:p>
          <a:pPr lvl="0" algn="ctr" defTabSz="577850" rtl="0">
            <a:lnSpc>
              <a:spcPct val="90000"/>
            </a:lnSpc>
            <a:spcBef>
              <a:spcPct val="0"/>
            </a:spcBef>
            <a:spcAft>
              <a:spcPct val="35000"/>
            </a:spcAft>
          </a:pPr>
          <a:r>
            <a:rPr lang="en-US" sz="1200" b="1" kern="1200" dirty="0" smtClean="0"/>
            <a:t>2 Courses</a:t>
          </a:r>
          <a:endParaRPr lang="en-US" sz="1200" b="1" kern="1200" dirty="0"/>
        </a:p>
      </dsp:txBody>
      <dsp:txXfrm>
        <a:off x="3567967" y="100853"/>
        <a:ext cx="1563109" cy="529116"/>
      </dsp:txXfrm>
    </dsp:sp>
    <dsp:sp modelId="{B6C2A7FE-7872-4C31-B0A9-89ECA68DCC17}">
      <dsp:nvSpPr>
        <dsp:cNvPr id="0" name=""/>
        <dsp:cNvSpPr/>
      </dsp:nvSpPr>
      <dsp:spPr>
        <a:xfrm>
          <a:off x="3567967"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English Language and Composition</a:t>
          </a:r>
          <a:endParaRPr lang="en-US" sz="1200" b="1" kern="1200" dirty="0"/>
        </a:p>
        <a:p>
          <a:pPr marL="114300" lvl="1" indent="-114300" algn="l" defTabSz="533400" rtl="0">
            <a:lnSpc>
              <a:spcPct val="90000"/>
            </a:lnSpc>
            <a:spcBef>
              <a:spcPct val="0"/>
            </a:spcBef>
            <a:spcAft>
              <a:spcPct val="15000"/>
            </a:spcAft>
            <a:buChar char="••"/>
          </a:pPr>
          <a:endParaRPr lang="en-US" sz="1200" b="1" kern="1200" dirty="0"/>
        </a:p>
        <a:p>
          <a:pPr marL="114300" lvl="1" indent="-114300" algn="l" defTabSz="533400" rtl="0">
            <a:lnSpc>
              <a:spcPct val="90000"/>
            </a:lnSpc>
            <a:spcBef>
              <a:spcPct val="0"/>
            </a:spcBef>
            <a:spcAft>
              <a:spcPct val="15000"/>
            </a:spcAft>
            <a:buChar char="••"/>
          </a:pPr>
          <a:r>
            <a:rPr lang="en-US" sz="1200" kern="1200" dirty="0" smtClean="0"/>
            <a:t>English Literature and Composition</a:t>
          </a:r>
          <a:endParaRPr lang="en-US" sz="1200" b="1" kern="1200" dirty="0"/>
        </a:p>
      </dsp:txBody>
      <dsp:txXfrm>
        <a:off x="3567967" y="629969"/>
        <a:ext cx="1563109" cy="3983681"/>
      </dsp:txXfrm>
    </dsp:sp>
    <dsp:sp modelId="{F61B5AE1-1A05-4F15-A29F-B95D61520381}">
      <dsp:nvSpPr>
        <dsp:cNvPr id="0" name=""/>
        <dsp:cNvSpPr/>
      </dsp:nvSpPr>
      <dsp:spPr>
        <a:xfrm>
          <a:off x="5349912"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lang="en-US" sz="1300" b="1" kern="1200" dirty="0" smtClean="0"/>
            <a:t>Social Studies: </a:t>
          </a:r>
        </a:p>
        <a:p>
          <a:pPr lvl="0" algn="ctr" defTabSz="577850" rtl="0">
            <a:lnSpc>
              <a:spcPct val="90000"/>
            </a:lnSpc>
            <a:spcBef>
              <a:spcPct val="0"/>
            </a:spcBef>
            <a:spcAft>
              <a:spcPct val="35000"/>
            </a:spcAft>
          </a:pPr>
          <a:r>
            <a:rPr lang="en-US" sz="1200" b="1" kern="1200" dirty="0" smtClean="0"/>
            <a:t>9 Courses</a:t>
          </a:r>
          <a:endParaRPr lang="en-US" sz="1200" kern="1200" dirty="0"/>
        </a:p>
      </dsp:txBody>
      <dsp:txXfrm>
        <a:off x="5349912" y="100853"/>
        <a:ext cx="1563109" cy="529116"/>
      </dsp:txXfrm>
    </dsp:sp>
    <dsp:sp modelId="{5C89485D-3190-4E30-84E4-1E7395114165}">
      <dsp:nvSpPr>
        <dsp:cNvPr id="0" name=""/>
        <dsp:cNvSpPr/>
      </dsp:nvSpPr>
      <dsp:spPr>
        <a:xfrm>
          <a:off x="5349912"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European History	</a:t>
          </a:r>
          <a:endParaRPr lang="en-US" sz="1200" kern="1200" dirty="0"/>
        </a:p>
        <a:p>
          <a:pPr marL="114300" lvl="1" indent="-114300" algn="l" defTabSz="533400" rtl="0">
            <a:lnSpc>
              <a:spcPct val="90000"/>
            </a:lnSpc>
            <a:spcBef>
              <a:spcPct val="0"/>
            </a:spcBef>
            <a:spcAft>
              <a:spcPct val="15000"/>
            </a:spcAft>
            <a:buChar char="••"/>
          </a:pPr>
          <a:r>
            <a:rPr lang="en-US" sz="1200" kern="1200" smtClean="0"/>
            <a:t>US History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World History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Human Geography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Comparative Government &amp; Politics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US Government &amp; Politics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Psychology</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Microeconomics		</a:t>
          </a:r>
          <a:r>
            <a:rPr lang="en-US" sz="1200" kern="1200" smtClean="0"/>
            <a:t>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Macroeconomics</a:t>
          </a:r>
          <a:endParaRPr lang="en-US" sz="1200" kern="1200" dirty="0"/>
        </a:p>
      </dsp:txBody>
      <dsp:txXfrm>
        <a:off x="5349912" y="629969"/>
        <a:ext cx="1563109" cy="3983681"/>
      </dsp:txXfrm>
    </dsp:sp>
    <dsp:sp modelId="{79CB4681-A5F9-4088-B973-B6DBB4D14041}">
      <dsp:nvSpPr>
        <dsp:cNvPr id="0" name=""/>
        <dsp:cNvSpPr/>
      </dsp:nvSpPr>
      <dsp:spPr>
        <a:xfrm>
          <a:off x="7131856" y="100853"/>
          <a:ext cx="1563109" cy="529116"/>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rtl="0">
            <a:lnSpc>
              <a:spcPct val="90000"/>
            </a:lnSpc>
            <a:spcBef>
              <a:spcPct val="0"/>
            </a:spcBef>
            <a:spcAft>
              <a:spcPct val="35000"/>
            </a:spcAft>
          </a:pPr>
          <a:r>
            <a:rPr lang="en-US" sz="1200" b="1" kern="1200" dirty="0" smtClean="0"/>
            <a:t>Electives:</a:t>
          </a:r>
        </a:p>
        <a:p>
          <a:pPr lvl="0" algn="ctr" defTabSz="533400" rtl="0">
            <a:lnSpc>
              <a:spcPct val="90000"/>
            </a:lnSpc>
            <a:spcBef>
              <a:spcPct val="0"/>
            </a:spcBef>
            <a:spcAft>
              <a:spcPct val="35000"/>
            </a:spcAft>
          </a:pPr>
          <a:r>
            <a:rPr lang="en-US" sz="1100" b="1" kern="1200" dirty="0" smtClean="0"/>
            <a:t>5 Courses</a:t>
          </a:r>
          <a:endParaRPr lang="en-US" sz="1100" kern="1200" dirty="0"/>
        </a:p>
      </dsp:txBody>
      <dsp:txXfrm>
        <a:off x="7131856" y="100853"/>
        <a:ext cx="1563109" cy="529116"/>
      </dsp:txXfrm>
    </dsp:sp>
    <dsp:sp modelId="{53030376-98CD-43C6-9E83-EBE647C516CB}">
      <dsp:nvSpPr>
        <dsp:cNvPr id="0" name=""/>
        <dsp:cNvSpPr/>
      </dsp:nvSpPr>
      <dsp:spPr>
        <a:xfrm>
          <a:off x="7131856" y="629969"/>
          <a:ext cx="1563109" cy="398368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r>
            <a:rPr lang="en-US" sz="1200" kern="1200" dirty="0" smtClean="0"/>
            <a:t>Art History			</a:t>
          </a:r>
          <a:endParaRPr lang="en-US" sz="1200" kern="1200" dirty="0"/>
        </a:p>
        <a:p>
          <a:pPr marL="114300" lvl="1" indent="-114300" algn="l" defTabSz="533400" rtl="0">
            <a:lnSpc>
              <a:spcPct val="90000"/>
            </a:lnSpc>
            <a:spcBef>
              <a:spcPct val="0"/>
            </a:spcBef>
            <a:spcAft>
              <a:spcPct val="15000"/>
            </a:spcAft>
            <a:buChar char="••"/>
          </a:pPr>
          <a:r>
            <a:rPr lang="en-US" sz="1200" kern="1200" dirty="0" smtClean="0"/>
            <a:t>Computer Science A</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Latin</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Music Theory</a:t>
          </a:r>
          <a:endParaRPr lang="en-US" sz="1200" kern="1200" dirty="0"/>
        </a:p>
        <a:p>
          <a:pPr marL="114300" lvl="1" indent="-114300" algn="l" defTabSz="533400" rtl="0">
            <a:lnSpc>
              <a:spcPct val="90000"/>
            </a:lnSpc>
            <a:spcBef>
              <a:spcPct val="0"/>
            </a:spcBef>
            <a:spcAft>
              <a:spcPct val="15000"/>
            </a:spcAft>
            <a:buChar char="••"/>
          </a:pPr>
          <a:endParaRPr lang="en-US" sz="1200" kern="1200" dirty="0"/>
        </a:p>
        <a:p>
          <a:pPr marL="114300" lvl="1" indent="-114300" algn="l" defTabSz="533400" rtl="0">
            <a:lnSpc>
              <a:spcPct val="90000"/>
            </a:lnSpc>
            <a:spcBef>
              <a:spcPct val="0"/>
            </a:spcBef>
            <a:spcAft>
              <a:spcPct val="15000"/>
            </a:spcAft>
            <a:buChar char="••"/>
          </a:pPr>
          <a:r>
            <a:rPr lang="en-US" sz="1200" kern="1200" dirty="0" smtClean="0"/>
            <a:t>Spanish Literature</a:t>
          </a:r>
          <a:endParaRPr lang="en-US" sz="1200" kern="1200" dirty="0"/>
        </a:p>
      </dsp:txBody>
      <dsp:txXfrm>
        <a:off x="7131856" y="629969"/>
        <a:ext cx="1563109" cy="398368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555D824-384E-4B2A-ADBD-A14C804F11A9}" type="datetimeFigureOut">
              <a:rPr lang="en-US"/>
              <a:pPr>
                <a:defRPr/>
              </a:pPr>
              <a:t>4/17/2013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8E13097-5180-4112-B218-6281D399E77F}" type="slidenum">
              <a:rPr lang="en-US"/>
              <a:pPr>
                <a:defRPr/>
              </a:pPr>
              <a:t>‹#›</a:t>
            </a:fld>
            <a:endParaRPr lang="en-US" dirty="0"/>
          </a:p>
        </p:txBody>
      </p:sp>
    </p:spTree>
    <p:extLst>
      <p:ext uri="{BB962C8B-B14F-4D97-AF65-F5344CB8AC3E}">
        <p14:creationId xmlns:p14="http://schemas.microsoft.com/office/powerpoint/2010/main" val="2687108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02F0AE-8F6C-41DF-8C76-D352235598C4}" type="datetimeFigureOut">
              <a:rPr lang="en-US"/>
              <a:pPr>
                <a:defRPr/>
              </a:pPr>
              <a:t>4/17/2013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17E7A3B-A618-4C76-A897-66ECDDF91C87}" type="slidenum">
              <a:rPr lang="en-US"/>
              <a:pPr>
                <a:defRPr/>
              </a:pPr>
              <a:t>‹#›</a:t>
            </a:fld>
            <a:endParaRPr lang="en-US" dirty="0"/>
          </a:p>
        </p:txBody>
      </p:sp>
    </p:spTree>
    <p:extLst>
      <p:ext uri="{BB962C8B-B14F-4D97-AF65-F5344CB8AC3E}">
        <p14:creationId xmlns:p14="http://schemas.microsoft.com/office/powerpoint/2010/main" val="18669567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bwMode="auto">
          <a:xfrm>
            <a:off x="1144588" y="684213"/>
            <a:ext cx="4572000" cy="3429000"/>
          </a:xfrm>
          <a:noFill/>
          <a:ln>
            <a:solidFill>
              <a:srgbClr val="000000"/>
            </a:solidFill>
            <a:miter lim="800000"/>
            <a:headEnd/>
            <a:tailEnd/>
          </a:ln>
        </p:spPr>
      </p:sp>
      <p:sp>
        <p:nvSpPr>
          <p:cNvPr id="33795" name="Rectangle 3"/>
          <p:cNvSpPr>
            <a:spLocks noGrp="1" noChangeArrowheads="1"/>
          </p:cNvSpPr>
          <p:nvPr>
            <p:ph type="body" idx="1"/>
          </p:nvPr>
        </p:nvSpPr>
        <p:spPr bwMode="auto">
          <a:xfrm>
            <a:off x="687389" y="4344988"/>
            <a:ext cx="5483225" cy="4113212"/>
          </a:xfrm>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25521F-9E37-4C9D-A56C-054349DAB8E0}"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87B8BE-8C18-4233-B47E-5C2C1CE9574C}"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C3568F-FFE1-4B2A-A2B4-7130C43994E2}"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ea typeface="ＭＳ Ｐゴシック"/>
                <a:cs typeface="ＭＳ Ｐゴシック"/>
              </a:rPr>
              <a:t>Thank you so much for your interest and attention. And thank you for your commitment to empowering students along their journeys to college readiness and success. Visit collegeboard.org/school to access your information on Making the Most of the PSAT/NMSQT for your students.</a:t>
            </a:r>
          </a:p>
        </p:txBody>
      </p:sp>
      <p:sp>
        <p:nvSpPr>
          <p:cNvPr id="49156" name="Slide Number Placeholder 3"/>
          <p:cNvSpPr>
            <a:spLocks noGrp="1"/>
          </p:cNvSpPr>
          <p:nvPr>
            <p:ph type="sldNum" sz="quarter" idx="5"/>
          </p:nvPr>
        </p:nvSpPr>
        <p:spPr bwMode="auto">
          <a:ln>
            <a:miter lim="800000"/>
            <a:headEnd/>
            <a:tailEnd/>
          </a:ln>
        </p:spPr>
        <p:txBody>
          <a:bodyPr/>
          <a:lstStyle/>
          <a:p>
            <a:pPr>
              <a:defRPr/>
            </a:pPr>
            <a:fld id="{15A3B601-5730-45AC-8D3F-C9ABBCBF486D}" type="slidenum">
              <a:rPr lang="en-US" smtClean="0">
                <a:ea typeface="ＭＳ Ｐゴシック"/>
                <a:cs typeface="ＭＳ Ｐゴシック"/>
              </a:rPr>
              <a:pPr>
                <a:defRPr/>
              </a:pPr>
              <a:t>4</a:t>
            </a:fld>
            <a:endParaRPr lang="en-US" smtClean="0">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a:cs typeface="ＭＳ Ｐゴシック"/>
            </a:endParaRPr>
          </a:p>
        </p:txBody>
      </p:sp>
      <p:sp>
        <p:nvSpPr>
          <p:cNvPr id="4" name="Slide Number Placeholder 3"/>
          <p:cNvSpPr>
            <a:spLocks noGrp="1"/>
          </p:cNvSpPr>
          <p:nvPr>
            <p:ph type="sldNum" sz="quarter" idx="5"/>
          </p:nvPr>
        </p:nvSpPr>
        <p:spPr/>
        <p:txBody>
          <a:bodyPr/>
          <a:lstStyle/>
          <a:p>
            <a:pPr>
              <a:defRPr/>
            </a:pPr>
            <a:fld id="{25E0A005-0ADD-4BBE-8700-A09088A0EAB1}"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College</a:t>
            </a:r>
            <a:r>
              <a:rPr lang="en-US" baseline="0" dirty="0" smtClean="0"/>
              <a:t> Board’s College and Career Readiness Benchmarks for SAT, PSAT/NMSQT, and ReadiStep give educators and administrators a way to measure and monitor student progress towards college success. This year, the PSAT/NMSQT benchmark has changed and ReadiStep has newly developed benchmarks.</a:t>
            </a:r>
          </a:p>
          <a:p>
            <a:endParaRPr lang="en-US" baseline="0" dirty="0" smtClean="0"/>
          </a:p>
          <a:p>
            <a:r>
              <a:rPr lang="en-US" baseline="0" dirty="0" smtClean="0"/>
              <a:t>If asked: PSAT/NMSQT benchmarks changed from 152 to 142 for juniors (composite) and from 145 to 133 for sophomores (composite)</a:t>
            </a:r>
          </a:p>
          <a:p>
            <a:r>
              <a:rPr lang="en-US" baseline="0" dirty="0" smtClean="0"/>
              <a:t>If asked: 11</a:t>
            </a:r>
            <a:r>
              <a:rPr lang="en-US" baseline="30000" dirty="0" smtClean="0"/>
              <a:t>th</a:t>
            </a:r>
            <a:r>
              <a:rPr lang="en-US" baseline="0" dirty="0" smtClean="0"/>
              <a:t> grade PSAT/NMSQT section benchmarks are: CR:45, M:47, W:45</a:t>
            </a:r>
          </a:p>
          <a:p>
            <a:r>
              <a:rPr lang="en-US" baseline="0" dirty="0" smtClean="0"/>
              <a:t>If asked: 10</a:t>
            </a:r>
            <a:r>
              <a:rPr lang="en-US" baseline="30000" dirty="0" smtClean="0"/>
              <a:t>th</a:t>
            </a:r>
            <a:r>
              <a:rPr lang="en-US" baseline="0" dirty="0" smtClean="0"/>
              <a:t> grade PSAT/NSMQT section benchmarks are: CR:42, M:44, W:42</a:t>
            </a:r>
            <a:br>
              <a:rPr lang="en-US" baseline="0" dirty="0" smtClean="0"/>
            </a:br>
            <a:r>
              <a:rPr lang="en-US" baseline="0" dirty="0" smtClean="0"/>
              <a:t>If asked: 8</a:t>
            </a:r>
            <a:r>
              <a:rPr lang="en-US" baseline="30000" dirty="0" smtClean="0"/>
              <a:t>th</a:t>
            </a:r>
            <a:r>
              <a:rPr lang="en-US" baseline="0" dirty="0" smtClean="0"/>
              <a:t> grade ReadiStep section benchmarks are: CR:3.8, M:3.7, W:3.8</a:t>
            </a:r>
          </a:p>
          <a:p>
            <a:r>
              <a:rPr lang="en-US" sz="1200" kern="1200" dirty="0" smtClean="0">
                <a:solidFill>
                  <a:schemeClr val="tx1"/>
                </a:solidFill>
                <a:latin typeface="+mn-lt"/>
                <a:ea typeface="+mn-ea"/>
                <a:cs typeface="+mn-cs"/>
              </a:rPr>
              <a:t>If asked: SAT section benchmarks are 500 for each section</a:t>
            </a:r>
            <a:endParaRPr lang="en-US" baseline="0" dirty="0" smtClean="0"/>
          </a:p>
          <a:p>
            <a:endParaRPr lang="en-US" dirty="0" smtClean="0"/>
          </a:p>
          <a:p>
            <a:r>
              <a:rPr lang="en-US" dirty="0" smtClean="0"/>
              <a:t>The methodology for calculating the PSAT/NMSQT benchmarks has changed so that it now mirrors the calculation of the SAT benchmarks.</a:t>
            </a:r>
          </a:p>
          <a:p>
            <a:endParaRPr lang="en-US" dirty="0" smtClean="0"/>
          </a:p>
          <a:p>
            <a:r>
              <a:rPr lang="en-US" dirty="0" smtClean="0"/>
              <a:t>Because the values are now directly relating PSAT/NMSQT performance to college performance, we are providing a better prediction of students’ likelihoods of succeeding in the first year of college based on their PSAT/NMSQT scores, rather than their likelihoods of doing well on future assessments.</a:t>
            </a:r>
          </a:p>
          <a:p>
            <a:endParaRPr lang="en-US" dirty="0" smtClean="0"/>
          </a:p>
          <a:p>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b</a:t>
            </a:r>
            <a:r>
              <a:rPr lang="en-US" sz="1200" kern="1200" dirty="0" smtClean="0">
                <a:solidFill>
                  <a:schemeClr val="tx1"/>
                </a:solidFill>
                <a:latin typeface="+mn-lt"/>
                <a:ea typeface="+mn-ea"/>
                <a:cs typeface="+mn-cs"/>
              </a:rPr>
              <a:t>enchmark changes also mean that schools may see a change in the percentage of their students that meet the benchmark versus last year, as reported on the SOAS and Student Data File CD.</a:t>
            </a:r>
            <a:endParaRPr lang="en-US" dirty="0" smtClean="0"/>
          </a:p>
          <a:p>
            <a:endParaRPr lang="en-US" dirty="0" smtClean="0"/>
          </a:p>
          <a:p>
            <a:r>
              <a:rPr lang="en-US" dirty="0" smtClean="0"/>
              <a:t>For schools that administer ReadiStep,</a:t>
            </a:r>
            <a:r>
              <a:rPr lang="en-US" baseline="0" dirty="0" smtClean="0"/>
              <a:t> these benchmarks are tied to the PSAT/NMSQT benchmarks.</a:t>
            </a:r>
            <a:endParaRPr lang="en-US" dirty="0" smtClean="0"/>
          </a:p>
          <a:p>
            <a:endParaRPr lang="en-US" dirty="0"/>
          </a:p>
        </p:txBody>
      </p:sp>
      <p:sp>
        <p:nvSpPr>
          <p:cNvPr id="4" name="Slide Number Placeholder 3"/>
          <p:cNvSpPr>
            <a:spLocks noGrp="1"/>
          </p:cNvSpPr>
          <p:nvPr>
            <p:ph type="sldNum" sz="quarter" idx="10"/>
          </p:nvPr>
        </p:nvSpPr>
        <p:spPr/>
        <p:txBody>
          <a:bodyPr/>
          <a:lstStyle/>
          <a:p>
            <a:fld id="{C6770668-5CCE-4D5D-A80C-A7F0621B1EBD}"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a:t>
            </a:r>
            <a:r>
              <a:rPr lang="en-US" baseline="0" dirty="0" smtClean="0"/>
              <a:t> finally the third model, Advancing Student Success takes advantage of the linkages between A Pathway to Performance and rigorous course work by way Advanced Placement – Fostering  a college-going culture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sz="1200" b="1" kern="1200" baseline="0" dirty="0" smtClean="0">
                <a:solidFill>
                  <a:schemeClr val="tx1"/>
                </a:solidFill>
                <a:latin typeface="+mn-lt"/>
                <a:ea typeface="+mn-ea"/>
                <a:cs typeface="+mn-cs"/>
              </a:rPr>
              <a:t>AP®: Advancing Student Success</a:t>
            </a:r>
          </a:p>
          <a:p>
            <a:r>
              <a:rPr lang="en-US" sz="1200" kern="1200" baseline="0" dirty="0" smtClean="0">
                <a:solidFill>
                  <a:schemeClr val="tx1"/>
                </a:solidFill>
                <a:latin typeface="+mn-lt"/>
                <a:ea typeface="+mn-ea"/>
                <a:cs typeface="+mn-cs"/>
              </a:rPr>
              <a:t>Districts with large numbers of higher performing students can leverage their use of the Advanced Placement Program®</a:t>
            </a:r>
          </a:p>
          <a:p>
            <a:r>
              <a:rPr lang="en-US" sz="1200" kern="1200" baseline="0" dirty="0" smtClean="0">
                <a:solidFill>
                  <a:schemeClr val="tx1"/>
                </a:solidFill>
                <a:latin typeface="+mn-lt"/>
                <a:ea typeface="+mn-ea"/>
                <a:cs typeface="+mn-cs"/>
              </a:rPr>
              <a:t>(AP®) to illustrate that they are actively and successfully fostering a college-going culture. AP is a rigorous academic program built on the commitment,</a:t>
            </a:r>
          </a:p>
          <a:p>
            <a:r>
              <a:rPr lang="en-US" sz="1200" kern="1200" baseline="0" dirty="0" smtClean="0">
                <a:solidFill>
                  <a:schemeClr val="tx1"/>
                </a:solidFill>
                <a:latin typeface="+mn-lt"/>
                <a:ea typeface="+mn-ea"/>
                <a:cs typeface="+mn-cs"/>
              </a:rPr>
              <a:t>passion and hard work of students and educators from both secondary schools and higher education. Comprised of more than 30 courses across multiple subject areas, each exam is developed by a committee of college faculty and AP teachers, to include the breadth of information, skills and assignments found in the corresponding college course. A proven measure of success, for over 50 years AP has enabled millions of students to take college-level courses and exams as</a:t>
            </a:r>
          </a:p>
          <a:p>
            <a:r>
              <a:rPr lang="en-US" sz="1200" kern="1200" baseline="0" dirty="0" smtClean="0">
                <a:solidFill>
                  <a:schemeClr val="tx1"/>
                </a:solidFill>
                <a:latin typeface="+mn-lt"/>
                <a:ea typeface="+mn-ea"/>
                <a:cs typeface="+mn-cs"/>
              </a:rPr>
              <a:t>well as to earn college credit or placement while still in high school, providing additional cost savings benefits especially valuable today. Additionally, a recent study found that AP students had better four-year graduation rates than those who did not take AP. Students who succeed on an AP Exam are</a:t>
            </a:r>
          </a:p>
          <a:p>
            <a:r>
              <a:rPr lang="en-US" sz="1200" kern="1200" baseline="0" dirty="0" smtClean="0">
                <a:solidFill>
                  <a:schemeClr val="tx1"/>
                </a:solidFill>
                <a:latin typeface="+mn-lt"/>
                <a:ea typeface="+mn-ea"/>
                <a:cs typeface="+mn-cs"/>
              </a:rPr>
              <a:t>three times as likely to complete college.</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AP Potential™</a:t>
            </a:r>
          </a:p>
          <a:p>
            <a:r>
              <a:rPr lang="en-US" sz="1200" kern="1200" baseline="0" dirty="0" smtClean="0">
                <a:solidFill>
                  <a:schemeClr val="tx1"/>
                </a:solidFill>
                <a:latin typeface="+mn-lt"/>
                <a:ea typeface="+mn-ea"/>
                <a:cs typeface="+mn-cs"/>
              </a:rPr>
              <a:t>Based on research that shows strong correlations between PSAT/NMSQT scores and AP Exam results, AP Potential™ is a free, Web-based tool designed to increase access to AP and is appropriate to use in Models 1 and 3. According to College Board research published in 1998 and 2006, PSAT/NMSQT scores are useful in identifying students who may be successful on AP Exams. These studies show that PSAT/NMSQT scores are stronger predictors of students’ AP Exam grades than the more traditional factors such as high school grades, grades in previous same-discipline course work and the number of same-discipline courses a student has taken.</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015D680-42FF-4475-851C-8B804025205A}"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87B8BE-8C18-4233-B47E-5C2C1CE9574C}"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bwMode="auto">
          <a:ln>
            <a:miter lim="800000"/>
            <a:headEnd/>
            <a:tailEnd/>
          </a:ln>
        </p:spPr>
        <p:txBody>
          <a:bodyPr lIns="89873" tIns="44937" rIns="89873" bIns="44937"/>
          <a:lstStyle/>
          <a:p>
            <a:pPr eaLnBrk="0" hangingPunct="0">
              <a:defRPr/>
            </a:pPr>
            <a:fld id="{3DB2C3B3-9DB6-4703-8FFC-D5DB4314B2BE}" type="slidenum">
              <a:rPr lang="en-US"/>
              <a:pPr eaLnBrk="0" hangingPunct="0">
                <a:defRPr/>
              </a:pPr>
              <a:t>14</a:t>
            </a:fld>
            <a:endParaRPr lang="en-US"/>
          </a:p>
        </p:txBody>
      </p:sp>
      <p:sp>
        <p:nvSpPr>
          <p:cNvPr id="931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31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There are additional resources on the Step 4 page. </a:t>
            </a:r>
          </a:p>
          <a:p>
            <a:r>
              <a:rPr lang="en-US" smtClean="0"/>
              <a:t> </a:t>
            </a:r>
          </a:p>
          <a:p>
            <a:r>
              <a:rPr lang="en-US" smtClean="0"/>
              <a:t>First, you can export the roster data onto an EXCEL spreadsheet to make the information easy to read and to use.  You can delete columns that you think are unnecessary or ad ones to personalize the data to your school.  </a:t>
            </a:r>
          </a:p>
          <a:p>
            <a:r>
              <a:rPr lang="en-US" smtClean="0"/>
              <a:t>Second, there is a sample letter which you can use to inform parents about their students potential for success in AP classes.  The sample letter is available in English or Spanish.  You may, of course, personalize the tone and the details of your letter.  AP Potential is a valuable resource in opening options for students and helping them better connect the choices they are making today with their plans and hopes for the future.  </a:t>
            </a:r>
          </a:p>
          <a:p>
            <a:endParaRPr lang="en-US" smtClean="0"/>
          </a:p>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z="1300" smtClean="0">
              <a:solidFill>
                <a:schemeClr val="bg2"/>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descr="0909032_03_360.jpg"/>
          <p:cNvPicPr>
            <a:picLocks noChangeAspect="1"/>
          </p:cNvPicPr>
          <p:nvPr userDrawn="1"/>
        </p:nvPicPr>
        <p:blipFill>
          <a:blip r:embed="rId2" cstate="print"/>
          <a:srcRect l="10539" t="21379" r="10886"/>
          <a:stretch>
            <a:fillRect/>
          </a:stretch>
        </p:blipFill>
        <p:spPr bwMode="auto">
          <a:xfrm>
            <a:off x="0" y="0"/>
            <a:ext cx="9144000" cy="6075363"/>
          </a:xfrm>
          <a:prstGeom prst="rect">
            <a:avLst/>
          </a:prstGeom>
          <a:noFill/>
          <a:ln w="9525">
            <a:noFill/>
            <a:miter lim="800000"/>
            <a:headEnd/>
            <a:tailEnd/>
          </a:ln>
        </p:spPr>
      </p:pic>
      <p:sp>
        <p:nvSpPr>
          <p:cNvPr id="5" name="Rectangle 4"/>
          <p:cNvSpPr/>
          <p:nvPr userDrawn="1"/>
        </p:nvSpPr>
        <p:spPr bwMode="ltGray">
          <a:xfrm>
            <a:off x="0" y="3749675"/>
            <a:ext cx="9144000" cy="2339975"/>
          </a:xfrm>
          <a:prstGeom prst="rect">
            <a:avLst/>
          </a:prstGeom>
          <a:solidFill>
            <a:srgbClr val="005581">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userDrawn="1"/>
        </p:nvSpPr>
        <p:spPr>
          <a:xfrm>
            <a:off x="0" y="6162675"/>
            <a:ext cx="9144000" cy="695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16" descr="cb_logo_small_c.png"/>
          <p:cNvPicPr>
            <a:picLocks noChangeAspect="1"/>
          </p:cNvPicPr>
          <p:nvPr userDrawn="1"/>
        </p:nvPicPr>
        <p:blipFill>
          <a:blip r:embed="rId3" cstate="print"/>
          <a:srcRect/>
          <a:stretch>
            <a:fillRect/>
          </a:stretch>
        </p:blipFill>
        <p:spPr bwMode="auto">
          <a:xfrm>
            <a:off x="7391400" y="6261100"/>
            <a:ext cx="1524000" cy="428625"/>
          </a:xfrm>
          <a:prstGeom prst="rect">
            <a:avLst/>
          </a:prstGeom>
          <a:noFill/>
          <a:ln w="9525">
            <a:noFill/>
            <a:miter lim="800000"/>
            <a:headEnd/>
            <a:tailEnd/>
          </a:ln>
        </p:spPr>
      </p:pic>
      <p:pic>
        <p:nvPicPr>
          <p:cNvPr id="8" name="Picture 17" descr="AP_logo_K-12_PMS302_360_OfficeRGB.png"/>
          <p:cNvPicPr>
            <a:picLocks noChangeAspect="1"/>
          </p:cNvPicPr>
          <p:nvPr userDrawn="1"/>
        </p:nvPicPr>
        <p:blipFill>
          <a:blip r:embed="rId4" cstate="print"/>
          <a:srcRect/>
          <a:stretch>
            <a:fillRect/>
          </a:stretch>
        </p:blipFill>
        <p:spPr bwMode="auto">
          <a:xfrm>
            <a:off x="241300" y="6264275"/>
            <a:ext cx="701675" cy="425450"/>
          </a:xfrm>
          <a:prstGeom prst="rect">
            <a:avLst/>
          </a:prstGeom>
          <a:noFill/>
          <a:ln w="9525">
            <a:noFill/>
            <a:miter lim="800000"/>
            <a:headEnd/>
            <a:tailEnd/>
          </a:ln>
        </p:spPr>
      </p:pic>
      <p:sp>
        <p:nvSpPr>
          <p:cNvPr id="2" name="Title 1"/>
          <p:cNvSpPr>
            <a:spLocks noGrp="1"/>
          </p:cNvSpPr>
          <p:nvPr>
            <p:ph type="ctrTitle"/>
          </p:nvPr>
        </p:nvSpPr>
        <p:spPr>
          <a:xfrm>
            <a:off x="342404" y="4310817"/>
            <a:ext cx="8347477" cy="677108"/>
          </a:xfrm>
        </p:spPr>
        <p:txBody>
          <a:bodyPr tIns="0" bIns="0">
            <a:spAutoFit/>
          </a:bodyPr>
          <a:lstStyle>
            <a:lvl1pPr>
              <a:defRPr sz="4400" cap="none" baseline="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1929" y="4921250"/>
            <a:ext cx="8338046" cy="417942"/>
          </a:xfrm>
        </p:spPr>
        <p:txBody>
          <a:bodyPr>
            <a:no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t>[Enter Presentation Title in Header and Footer]</a:t>
            </a:r>
          </a:p>
        </p:txBody>
      </p:sp>
      <p:sp>
        <p:nvSpPr>
          <p:cNvPr id="3" name="Slide Number Placeholder 12"/>
          <p:cNvSpPr>
            <a:spLocks noGrp="1"/>
          </p:cNvSpPr>
          <p:nvPr>
            <p:ph type="sldNum" sz="quarter" idx="11"/>
          </p:nvPr>
        </p:nvSpPr>
        <p:spPr/>
        <p:txBody>
          <a:bodyPr/>
          <a:lstStyle>
            <a:lvl1pPr>
              <a:defRPr/>
            </a:lvl1pPr>
          </a:lstStyle>
          <a:p>
            <a:pPr>
              <a:defRPr/>
            </a:pPr>
            <a:fld id="{CB89C57B-6D55-40D3-B2C6-05C64468EADF}" type="slidenum">
              <a:rPr/>
              <a:pPr>
                <a:defRPr/>
              </a:pPr>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4" name="Rectangle 3"/>
          <p:cNvSpPr/>
          <p:nvPr userDrawn="1"/>
        </p:nvSpPr>
        <p:spPr>
          <a:xfrm>
            <a:off x="0" y="5248275"/>
            <a:ext cx="9144000" cy="1609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userDrawn="1"/>
        </p:nvSpPr>
        <p:spPr bwMode="ltGray">
          <a:xfrm>
            <a:off x="0" y="0"/>
            <a:ext cx="9144000" cy="5435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userDrawn="1"/>
        </p:nvSpPr>
        <p:spPr bwMode="ltGray">
          <a:xfrm>
            <a:off x="0" y="3749675"/>
            <a:ext cx="9144000" cy="1677988"/>
          </a:xfrm>
          <a:prstGeom prst="rect">
            <a:avLst/>
          </a:prstGeom>
          <a:solidFill>
            <a:srgbClr val="50A050">
              <a:alpha val="74902"/>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16" descr="cb_logo_small_c.png"/>
          <p:cNvPicPr>
            <a:picLocks noChangeAspect="1"/>
          </p:cNvPicPr>
          <p:nvPr userDrawn="1"/>
        </p:nvPicPr>
        <p:blipFill>
          <a:blip r:embed="rId2" cstate="print"/>
          <a:srcRect/>
          <a:stretch>
            <a:fillRect/>
          </a:stretch>
        </p:blipFill>
        <p:spPr bwMode="auto">
          <a:xfrm>
            <a:off x="241300" y="6261100"/>
            <a:ext cx="1524000" cy="428625"/>
          </a:xfrm>
          <a:prstGeom prst="rect">
            <a:avLst/>
          </a:prstGeom>
          <a:noFill/>
          <a:ln w="9525">
            <a:noFill/>
            <a:miter lim="800000"/>
            <a:headEnd/>
            <a:tailEnd/>
          </a:ln>
        </p:spPr>
      </p:pic>
      <p:pic>
        <p:nvPicPr>
          <p:cNvPr id="8" name="Picture 17" descr="AP_logo_K-12_PMS302_360_OfficeRGB.png"/>
          <p:cNvPicPr>
            <a:picLocks noChangeAspect="1"/>
          </p:cNvPicPr>
          <p:nvPr userDrawn="1"/>
        </p:nvPicPr>
        <p:blipFill>
          <a:blip r:embed="rId3" cstate="print"/>
          <a:srcRect/>
          <a:stretch>
            <a:fillRect/>
          </a:stretch>
        </p:blipFill>
        <p:spPr bwMode="auto">
          <a:xfrm>
            <a:off x="8213725" y="6264275"/>
            <a:ext cx="701675" cy="425450"/>
          </a:xfrm>
          <a:prstGeom prst="rect">
            <a:avLst/>
          </a:prstGeom>
          <a:noFill/>
          <a:ln w="9525">
            <a:noFill/>
            <a:miter lim="800000"/>
            <a:headEnd/>
            <a:tailEnd/>
          </a:ln>
        </p:spPr>
      </p:pic>
      <p:sp>
        <p:nvSpPr>
          <p:cNvPr id="14" name="Title 1"/>
          <p:cNvSpPr>
            <a:spLocks noGrp="1"/>
          </p:cNvSpPr>
          <p:nvPr>
            <p:ph type="ctrTitle"/>
          </p:nvPr>
        </p:nvSpPr>
        <p:spPr>
          <a:xfrm>
            <a:off x="485243" y="4006017"/>
            <a:ext cx="7795158" cy="615553"/>
          </a:xfrm>
        </p:spPr>
        <p:txBody>
          <a:bodyPr lIns="0" tIns="0" bIns="0">
            <a:spAutoFit/>
          </a:bodyPr>
          <a:lstStyle>
            <a:lvl1pPr>
              <a:defRPr sz="4000" cap="none" baseline="0">
                <a:solidFill>
                  <a:schemeClr val="bg1"/>
                </a:solidFill>
              </a:defRPr>
            </a:lvl1pPr>
          </a:lstStyle>
          <a:p>
            <a:r>
              <a:rPr lang="en-US" smtClean="0"/>
              <a:t>Click to edit Master title style</a:t>
            </a:r>
            <a:endParaRPr lang="en-US" dirty="0"/>
          </a:p>
        </p:txBody>
      </p:sp>
      <p:sp>
        <p:nvSpPr>
          <p:cNvPr id="15" name="Subtitle 2"/>
          <p:cNvSpPr>
            <a:spLocks noGrp="1"/>
          </p:cNvSpPr>
          <p:nvPr>
            <p:ph type="subTitle" idx="1"/>
          </p:nvPr>
        </p:nvSpPr>
        <p:spPr>
          <a:xfrm>
            <a:off x="406632" y="4616450"/>
            <a:ext cx="7866512" cy="417942"/>
          </a:xfrm>
        </p:spPr>
        <p:txBody>
          <a:bodyPr>
            <a:no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Footer Placeholder 4"/>
          <p:cNvSpPr>
            <a:spLocks noGrp="1"/>
          </p:cNvSpPr>
          <p:nvPr>
            <p:ph type="ftr" sz="quarter" idx="10"/>
          </p:nvPr>
        </p:nvSpPr>
        <p:spPr>
          <a:xfrm>
            <a:off x="2868613" y="6472238"/>
            <a:ext cx="3406775" cy="233362"/>
          </a:xfrm>
        </p:spPr>
        <p:txBody>
          <a:bodyPr/>
          <a:lstStyle>
            <a:lvl1pPr algn="ctr">
              <a:defRPr sz="1000">
                <a:solidFill>
                  <a:schemeClr val="accent1"/>
                </a:solidFill>
              </a:defRPr>
            </a:lvl1pPr>
          </a:lstStyle>
          <a:p>
            <a:pPr>
              <a:defRPr/>
            </a:pPr>
            <a:r>
              <a:rPr lang="en-US"/>
              <a:t>[Enter Presentation Title in Header and Footer]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a:xfrm>
            <a:off x="6096000" y="6248400"/>
            <a:ext cx="2667000" cy="365125"/>
          </a:xfrm>
          <a:prstGeom prst="rect">
            <a:avLst/>
          </a:prstGeom>
        </p:spPr>
        <p:txBody>
          <a:bodyPr/>
          <a:lstStyle>
            <a:lvl1pPr fontAlgn="auto">
              <a:spcBef>
                <a:spcPts val="0"/>
              </a:spcBef>
              <a:spcAft>
                <a:spcPts val="0"/>
              </a:spcAft>
              <a:defRPr>
                <a:latin typeface="+mn-lt"/>
              </a:defRPr>
            </a:lvl1pPr>
          </a:lstStyle>
          <a:p>
            <a:pPr>
              <a:defRPr/>
            </a:pPr>
            <a:fld id="{BA2DF10B-008B-4CAF-A9A0-78EE7AF3DE18}" type="datetime1">
              <a:rPr lang="en-US"/>
              <a:pPr>
                <a:defRPr/>
              </a:pPr>
              <a:t>4/17/2013</a:t>
            </a:fld>
            <a:endParaRPr lang="en-US" dirty="0"/>
          </a:p>
        </p:txBody>
      </p:sp>
      <p:sp>
        <p:nvSpPr>
          <p:cNvPr id="5" name="Footer Placeholder 2"/>
          <p:cNvSpPr>
            <a:spLocks noGrp="1"/>
          </p:cNvSpPr>
          <p:nvPr>
            <p:ph type="ftr" sz="quarter" idx="11"/>
          </p:nvPr>
        </p:nvSpPr>
        <p:spPr/>
        <p:txBody>
          <a:bodyPr/>
          <a:lstStyle>
            <a:lvl1pPr>
              <a:defRPr>
                <a:solidFill>
                  <a:srgbClr val="7E8B7A"/>
                </a:solidFill>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50D107A-D572-40CD-8C07-40D3668ABB00}" type="slidenum">
              <a:rPr/>
              <a:pPr>
                <a:defRPr/>
              </a:pPr>
              <a:t>‹#›</a:t>
            </a:fld>
            <a:endParaRPr dirty="0"/>
          </a:p>
        </p:txBody>
      </p:sp>
    </p:spTree>
  </p:cSld>
  <p:clrMapOvr>
    <a:masterClrMapping/>
  </p:clrMapOvr>
  <p:transition spd="med">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3A37167-F297-45CE-9D3D-FFDF14781CC3}" type="datetimeFigureOut">
              <a:rPr lang="en-US"/>
              <a:pPr>
                <a:defRPr/>
              </a:pPr>
              <a:t>4/17/2013</a:t>
            </a:fld>
            <a:endParaRPr lang="en-US"/>
          </a:p>
        </p:txBody>
      </p:sp>
      <p:sp>
        <p:nvSpPr>
          <p:cNvPr id="4" name="Footer Placeholder 3"/>
          <p:cNvSpPr>
            <a:spLocks noGrp="1"/>
          </p:cNvSpPr>
          <p:nvPr>
            <p:ph type="ftr" sz="quarter" idx="11"/>
          </p:nvPr>
        </p:nvSpPr>
        <p:spPr>
          <a:xfrm>
            <a:off x="2921000" y="6356350"/>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5" name="Slide Number Placeholder 4"/>
          <p:cNvSpPr>
            <a:spLocks noGrp="1"/>
          </p:cNvSpPr>
          <p:nvPr>
            <p:ph type="sldNum" sz="quarter" idx="12"/>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FC13A00-CBB1-495E-93A9-44725CC19B9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10" descr="0909032_03_360.jpg"/>
          <p:cNvPicPr>
            <a:picLocks noChangeAspect="1"/>
          </p:cNvPicPr>
          <p:nvPr userDrawn="1"/>
        </p:nvPicPr>
        <p:blipFill>
          <a:blip r:embed="rId2" cstate="print"/>
          <a:srcRect/>
          <a:stretch>
            <a:fillRect/>
          </a:stretch>
        </p:blipFill>
        <p:spPr bwMode="auto">
          <a:xfrm>
            <a:off x="0" y="0"/>
            <a:ext cx="9144000" cy="6086475"/>
          </a:xfrm>
          <a:prstGeom prst="rect">
            <a:avLst/>
          </a:prstGeom>
          <a:noFill/>
          <a:ln w="9525">
            <a:noFill/>
            <a:miter lim="800000"/>
            <a:headEnd/>
            <a:tailEnd/>
          </a:ln>
        </p:spPr>
      </p:pic>
      <p:sp>
        <p:nvSpPr>
          <p:cNvPr id="5" name="Rectangle 4"/>
          <p:cNvSpPr/>
          <p:nvPr userDrawn="1"/>
        </p:nvSpPr>
        <p:spPr bwMode="ltGray">
          <a:xfrm>
            <a:off x="0" y="3749675"/>
            <a:ext cx="9144000" cy="2339975"/>
          </a:xfrm>
          <a:prstGeom prst="rect">
            <a:avLst/>
          </a:prstGeom>
          <a:solidFill>
            <a:srgbClr val="005581">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userDrawn="1"/>
        </p:nvSpPr>
        <p:spPr>
          <a:xfrm>
            <a:off x="0" y="6162675"/>
            <a:ext cx="9144000" cy="6953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16" descr="cb_logo_small_c.png"/>
          <p:cNvPicPr>
            <a:picLocks noChangeAspect="1"/>
          </p:cNvPicPr>
          <p:nvPr userDrawn="1"/>
        </p:nvPicPr>
        <p:blipFill>
          <a:blip r:embed="rId3" cstate="print"/>
          <a:srcRect/>
          <a:stretch>
            <a:fillRect/>
          </a:stretch>
        </p:blipFill>
        <p:spPr bwMode="auto">
          <a:xfrm>
            <a:off x="241300" y="6261100"/>
            <a:ext cx="1524000" cy="428625"/>
          </a:xfrm>
          <a:prstGeom prst="rect">
            <a:avLst/>
          </a:prstGeom>
          <a:noFill/>
          <a:ln w="9525">
            <a:noFill/>
            <a:miter lim="800000"/>
            <a:headEnd/>
            <a:tailEnd/>
          </a:ln>
        </p:spPr>
      </p:pic>
      <p:pic>
        <p:nvPicPr>
          <p:cNvPr id="8" name="Picture 17" descr="AP_logo_K-12_PMS302_360_OfficeRGB.png"/>
          <p:cNvPicPr>
            <a:picLocks noChangeAspect="1"/>
          </p:cNvPicPr>
          <p:nvPr userDrawn="1"/>
        </p:nvPicPr>
        <p:blipFill>
          <a:blip r:embed="rId4" cstate="print"/>
          <a:srcRect/>
          <a:stretch>
            <a:fillRect/>
          </a:stretch>
        </p:blipFill>
        <p:spPr bwMode="auto">
          <a:xfrm>
            <a:off x="8237538" y="6264275"/>
            <a:ext cx="701675" cy="425450"/>
          </a:xfrm>
          <a:prstGeom prst="rect">
            <a:avLst/>
          </a:prstGeom>
          <a:noFill/>
          <a:ln w="9525">
            <a:noFill/>
            <a:miter lim="800000"/>
            <a:headEnd/>
            <a:tailEnd/>
          </a:ln>
        </p:spPr>
      </p:pic>
      <p:sp>
        <p:nvSpPr>
          <p:cNvPr id="2" name="Title 1"/>
          <p:cNvSpPr>
            <a:spLocks noGrp="1"/>
          </p:cNvSpPr>
          <p:nvPr>
            <p:ph type="ctrTitle"/>
          </p:nvPr>
        </p:nvSpPr>
        <p:spPr>
          <a:xfrm>
            <a:off x="342404" y="4310817"/>
            <a:ext cx="8347477" cy="677108"/>
          </a:xfrm>
        </p:spPr>
        <p:txBody>
          <a:bodyPr tIns="0" bIns="0">
            <a:spAutoFit/>
          </a:bodyPr>
          <a:lstStyle>
            <a:lvl1pPr>
              <a:defRPr sz="4400" cap="none" baseline="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1929" y="4921250"/>
            <a:ext cx="8338046" cy="417942"/>
          </a:xfrm>
        </p:spPr>
        <p:txBody>
          <a:bodyPr>
            <a:no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457200" y="1444335"/>
            <a:ext cx="8229600" cy="4745328"/>
          </a:xfrm>
        </p:spPr>
        <p:txBody>
          <a:bodyPr/>
          <a:lstStyle>
            <a:lvl1pPr>
              <a:defRPr sz="2400"/>
            </a:lvl1pPr>
            <a:lvl2pPr>
              <a:defRPr sz="2000"/>
            </a:lvl2pPr>
            <a:lvl3pPr>
              <a:defRPr sz="1800"/>
            </a:lvl3pPr>
            <a:lvl4pPr>
              <a:defRPr sz="16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7"/>
          <p:cNvSpPr>
            <a:spLocks noGrp="1"/>
          </p:cNvSpPr>
          <p:nvPr>
            <p:ph sz="quarter" idx="11"/>
          </p:nvPr>
        </p:nvSpPr>
        <p:spPr>
          <a:xfrm>
            <a:off x="233363" y="955224"/>
            <a:ext cx="8110537" cy="395860"/>
          </a:xfrm>
        </p:spPr>
        <p:txBody>
          <a:bodyPr tIns="0" bIns="0">
            <a:normAutofit/>
          </a:bodyPr>
          <a:lstStyle>
            <a:lvl1pPr>
              <a:buFontTx/>
              <a:buNone/>
              <a:defRPr sz="2000" b="1">
                <a:solidFill>
                  <a:schemeClr val="bg2"/>
                </a:solidFill>
              </a:defRPr>
            </a:lvl1pPr>
          </a:lstStyle>
          <a:p>
            <a:pPr lvl="0"/>
            <a:r>
              <a:rPr lang="en-US" smtClean="0"/>
              <a:t>Click to edit Master text styles</a:t>
            </a:r>
          </a:p>
        </p:txBody>
      </p:sp>
      <p:sp>
        <p:nvSpPr>
          <p:cNvPr id="9" name="Title 8"/>
          <p:cNvSpPr>
            <a:spLocks noGrp="1"/>
          </p:cNvSpPr>
          <p:nvPr>
            <p:ph type="title"/>
          </p:nvPr>
        </p:nvSpPr>
        <p:spPr/>
        <p:txBody>
          <a:bodyPr/>
          <a:lstStyle/>
          <a:p>
            <a:r>
              <a:rPr lang="en-US" smtClean="0"/>
              <a:t>Click to edit Master title style</a:t>
            </a:r>
            <a:endParaRPr lang="en-US"/>
          </a:p>
        </p:txBody>
      </p:sp>
      <p:sp>
        <p:nvSpPr>
          <p:cNvPr id="5" name="Footer Placeholder 4"/>
          <p:cNvSpPr>
            <a:spLocks noGrp="1"/>
          </p:cNvSpPr>
          <p:nvPr>
            <p:ph type="ftr" sz="quarter" idx="12"/>
          </p:nvPr>
        </p:nvSpPr>
        <p:spPr/>
        <p:txBody>
          <a:bodyPr/>
          <a:lstStyle>
            <a:lvl1pPr algn="l">
              <a:defRPr sz="1000">
                <a:solidFill>
                  <a:schemeClr val="accent1"/>
                </a:solidFill>
              </a:defRPr>
            </a:lvl1pPr>
          </a:lstStyle>
          <a:p>
            <a:pPr>
              <a:defRPr/>
            </a:pPr>
            <a:r>
              <a:rPr lang="en-US"/>
              <a:t>[Enter Presentation Title in Header and Footer]</a:t>
            </a:r>
            <a:endParaRPr lang="en-US" dirty="0"/>
          </a:p>
        </p:txBody>
      </p:sp>
      <p:sp>
        <p:nvSpPr>
          <p:cNvPr id="7" name="Slide Number Placeholder 12"/>
          <p:cNvSpPr>
            <a:spLocks noGrp="1"/>
          </p:cNvSpPr>
          <p:nvPr>
            <p:ph type="sldNum" sz="quarter" idx="13"/>
          </p:nvPr>
        </p:nvSpPr>
        <p:spPr/>
        <p:txBody>
          <a:bodyPr/>
          <a:lstStyle>
            <a:lvl1pPr marL="0" algn="ctr" defTabSz="914400" rtl="0" eaLnBrk="1" latinLnBrk="0" hangingPunct="1">
              <a:defRPr lang="en-US" sz="1000" kern="1200">
                <a:solidFill>
                  <a:schemeClr val="accent1"/>
                </a:solidFill>
                <a:latin typeface="+mn-lt"/>
                <a:ea typeface="+mn-ea"/>
                <a:cs typeface="+mn-cs"/>
              </a:defRPr>
            </a:lvl1pPr>
          </a:lstStyle>
          <a:p>
            <a:pPr>
              <a:defRPr/>
            </a:pPr>
            <a:fld id="{0A553D36-894B-413A-B052-C50F2CB49E3C}" type="slidenum">
              <a:rPr/>
              <a:pPr>
                <a:defRPr/>
              </a:pPr>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Alternate">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457200" y="1444335"/>
            <a:ext cx="8229600" cy="4745328"/>
          </a:xfrm>
        </p:spPr>
        <p:txBody>
          <a:bodyPr/>
          <a:lstStyle>
            <a:lvl1pPr>
              <a:defRPr b="1"/>
            </a:lvl1pPr>
            <a:lvl2pPr marL="640080" indent="-228600">
              <a:spcBef>
                <a:spcPts val="800"/>
              </a:spcBef>
              <a:spcAft>
                <a:spcPts val="200"/>
              </a:spcAft>
              <a:defRPr/>
            </a:lvl2pPr>
            <a:lvl3pPr marL="868680" indent="-228600">
              <a:spcBef>
                <a:spcPts val="500"/>
              </a:spcBef>
              <a:spcAft>
                <a:spcPts val="200"/>
              </a:spcAft>
              <a:defRPr sz="1800"/>
            </a:lvl3pPr>
            <a:lvl4pPr marL="1024128">
              <a:spcBef>
                <a:spcPts val="300"/>
              </a:spcBef>
              <a:spcAft>
                <a:spcPts val="200"/>
              </a:spcAft>
              <a:defRPr sz="1600"/>
            </a:lvl4pPr>
            <a:lvl5pPr marL="1257300" indent="-228600">
              <a:spcBef>
                <a:spcPts val="300"/>
              </a:spcBef>
              <a:spcAft>
                <a:spcPts val="200"/>
              </a:spcAf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1"/>
          </p:nvPr>
        </p:nvSpPr>
        <p:spPr>
          <a:xfrm>
            <a:off x="233363" y="955224"/>
            <a:ext cx="8110537" cy="395860"/>
          </a:xfrm>
        </p:spPr>
        <p:txBody>
          <a:bodyPr tIns="0" bIns="0">
            <a:normAutofit/>
          </a:bodyPr>
          <a:lstStyle>
            <a:lvl1pPr>
              <a:buFontTx/>
              <a:buNone/>
              <a:defRPr sz="2000" b="1">
                <a:solidFill>
                  <a:schemeClr val="bg2"/>
                </a:solidFill>
              </a:defRPr>
            </a:lvl1pPr>
          </a:lstStyle>
          <a:p>
            <a:pPr lvl="0"/>
            <a:r>
              <a:rPr lang="en-US" smtClean="0"/>
              <a:t>Click to edit Master text styles</a:t>
            </a:r>
          </a:p>
        </p:txBody>
      </p:sp>
      <p:sp>
        <p:nvSpPr>
          <p:cNvPr id="5" name="Footer Placeholder 4"/>
          <p:cNvSpPr>
            <a:spLocks noGrp="1"/>
          </p:cNvSpPr>
          <p:nvPr>
            <p:ph type="ftr" sz="quarter" idx="12"/>
          </p:nvPr>
        </p:nvSpPr>
        <p:spPr/>
        <p:txBody>
          <a:bodyPr/>
          <a:lstStyle>
            <a:lvl1pPr>
              <a:defRPr/>
            </a:lvl1pPr>
          </a:lstStyle>
          <a:p>
            <a:pPr>
              <a:defRPr/>
            </a:pPr>
            <a:r>
              <a:rPr lang="en-US"/>
              <a:t>[Enter Presentation Title in Header and Footer]</a:t>
            </a:r>
          </a:p>
        </p:txBody>
      </p:sp>
      <p:sp>
        <p:nvSpPr>
          <p:cNvPr id="6" name="Slide Number Placeholder 12"/>
          <p:cNvSpPr>
            <a:spLocks noGrp="1"/>
          </p:cNvSpPr>
          <p:nvPr>
            <p:ph type="sldNum" sz="quarter" idx="13"/>
          </p:nvPr>
        </p:nvSpPr>
        <p:spPr/>
        <p:txBody>
          <a:bodyPr/>
          <a:lstStyle>
            <a:lvl1pPr>
              <a:defRPr/>
            </a:lvl1pPr>
          </a:lstStyle>
          <a:p>
            <a:pPr>
              <a:defRPr/>
            </a:pPr>
            <a:fld id="{65B8A209-28EE-43EB-B4EF-11C97408ADC4}" type="slidenum">
              <a:rPr/>
              <a:pPr>
                <a:defRPr/>
              </a:pPr>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Intro">
    <p:spTree>
      <p:nvGrpSpPr>
        <p:cNvPr id="1" name=""/>
        <p:cNvGrpSpPr/>
        <p:nvPr/>
      </p:nvGrpSpPr>
      <p:grpSpPr>
        <a:xfrm>
          <a:off x="0" y="0"/>
          <a:ext cx="0" cy="0"/>
          <a:chOff x="0" y="0"/>
          <a:chExt cx="0" cy="0"/>
        </a:xfrm>
      </p:grpSpPr>
      <p:sp>
        <p:nvSpPr>
          <p:cNvPr id="2" name="Title 1"/>
          <p:cNvSpPr>
            <a:spLocks noGrp="1"/>
          </p:cNvSpPr>
          <p:nvPr>
            <p:ph type="title"/>
          </p:nvPr>
        </p:nvSpPr>
        <p:spPr>
          <a:xfrm>
            <a:off x="228600" y="218207"/>
            <a:ext cx="8229600" cy="639762"/>
          </a:xfrm>
        </p:spPr>
        <p:txBody>
          <a:bodyPr rtlCol="0" anchor="t">
            <a:noAutofit/>
          </a:bodyPr>
          <a:lstStyle>
            <a:lvl1pPr algn="l" defTabSz="914400" rtl="0" eaLnBrk="1" latinLnBrk="0" hangingPunct="1">
              <a:spcBef>
                <a:spcPct val="0"/>
              </a:spcBef>
              <a:buNone/>
              <a:defRPr lang="en-US" sz="4000" b="1" kern="1200" dirty="0">
                <a:solidFill>
                  <a:schemeClr val="accent1"/>
                </a:solidFill>
                <a:latin typeface="+mj-lt"/>
                <a:ea typeface="+mj-ea"/>
                <a:cs typeface="+mj-cs"/>
              </a:defRPr>
            </a:lvl1pPr>
          </a:lstStyle>
          <a:p>
            <a:r>
              <a:rPr lang="en-US" smtClean="0"/>
              <a:t>Click to edit Master title style</a:t>
            </a:r>
            <a:endParaRPr lang="en-US" dirty="0"/>
          </a:p>
        </p:txBody>
      </p:sp>
      <p:sp>
        <p:nvSpPr>
          <p:cNvPr id="8" name="Content Placeholder 7"/>
          <p:cNvSpPr>
            <a:spLocks noGrp="1"/>
          </p:cNvSpPr>
          <p:nvPr>
            <p:ph sz="quarter" idx="11"/>
          </p:nvPr>
        </p:nvSpPr>
        <p:spPr>
          <a:xfrm>
            <a:off x="233363" y="847725"/>
            <a:ext cx="8110537" cy="436563"/>
          </a:xfrm>
        </p:spPr>
        <p:txBody>
          <a:bodyPr tIns="0" bIns="0"/>
          <a:lstStyle>
            <a:lvl1pPr>
              <a:buFontTx/>
              <a:buNone/>
              <a:defRPr sz="2400" b="1">
                <a:solidFill>
                  <a:schemeClr val="bg2"/>
                </a:solidFill>
              </a:defRPr>
            </a:lvl1pPr>
          </a:lstStyle>
          <a:p>
            <a:pPr lvl="0"/>
            <a:r>
              <a:rPr lang="en-US" smtClean="0"/>
              <a:t>Click to edit Master text styles</a:t>
            </a:r>
          </a:p>
        </p:txBody>
      </p:sp>
      <p:sp>
        <p:nvSpPr>
          <p:cNvPr id="7" name="Text Placeholder 6"/>
          <p:cNvSpPr>
            <a:spLocks noGrp="1"/>
          </p:cNvSpPr>
          <p:nvPr>
            <p:ph type="body" sz="quarter" idx="12"/>
          </p:nvPr>
        </p:nvSpPr>
        <p:spPr>
          <a:xfrm>
            <a:off x="687388" y="2924175"/>
            <a:ext cx="7092950" cy="2716213"/>
          </a:xfrm>
        </p:spPr>
        <p:txBody>
          <a:bodyPr>
            <a:noAutofit/>
          </a:bodyPr>
          <a:lstStyle>
            <a:lvl1pPr>
              <a:defRPr sz="2000"/>
            </a:lvl1pPr>
            <a:lvl2pPr>
              <a:spcBef>
                <a:spcPts val="800"/>
              </a:spcBef>
              <a:spcAft>
                <a:spcPts val="200"/>
              </a:spcAft>
              <a:defRPr lang="en-US" sz="2000" kern="1200" dirty="0" smtClean="0">
                <a:solidFill>
                  <a:schemeClr val="tx2"/>
                </a:solidFill>
                <a:latin typeface="+mn-lt"/>
                <a:ea typeface="+mn-ea"/>
                <a:cs typeface="+mn-cs"/>
              </a:defRPr>
            </a:lvl2pPr>
            <a:lvl3pPr>
              <a:spcBef>
                <a:spcPts val="500"/>
              </a:spcBef>
              <a:spcAft>
                <a:spcPts val="200"/>
              </a:spcAft>
              <a:defRPr lang="en-US" sz="1600" kern="1200" dirty="0" smtClean="0">
                <a:solidFill>
                  <a:schemeClr val="bg2"/>
                </a:solidFill>
                <a:latin typeface="+mn-lt"/>
                <a:ea typeface="+mn-ea"/>
                <a:cs typeface="+mn-cs"/>
              </a:defRPr>
            </a:lvl3pPr>
            <a:lvl4pPr>
              <a:spcBef>
                <a:spcPts val="500"/>
              </a:spcBef>
              <a:spcAft>
                <a:spcPts val="200"/>
              </a:spcAft>
              <a:defRPr sz="1400"/>
            </a:lvl4pPr>
            <a:lvl5pPr>
              <a:spcBef>
                <a:spcPts val="500"/>
              </a:spcBef>
              <a:spcAft>
                <a:spcPts val="200"/>
              </a:spcAf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3"/>
          </p:nvPr>
        </p:nvSpPr>
        <p:spPr/>
        <p:txBody>
          <a:bodyPr/>
          <a:lstStyle>
            <a:lvl1pPr>
              <a:defRPr/>
            </a:lvl1pPr>
          </a:lstStyle>
          <a:p>
            <a:pPr>
              <a:defRPr/>
            </a:pPr>
            <a:r>
              <a:rPr lang="en-US"/>
              <a:t>[Enter Presentation Title in Header and Footer]</a:t>
            </a:r>
          </a:p>
        </p:txBody>
      </p:sp>
      <p:sp>
        <p:nvSpPr>
          <p:cNvPr id="6" name="Slide Number Placeholder 12"/>
          <p:cNvSpPr>
            <a:spLocks noGrp="1"/>
          </p:cNvSpPr>
          <p:nvPr>
            <p:ph type="sldNum" sz="quarter" idx="14"/>
          </p:nvPr>
        </p:nvSpPr>
        <p:spPr/>
        <p:txBody>
          <a:bodyPr/>
          <a:lstStyle>
            <a:lvl1pPr>
              <a:defRPr/>
            </a:lvl1pPr>
          </a:lstStyle>
          <a:p>
            <a:pPr>
              <a:defRPr/>
            </a:pPr>
            <a:fld id="{712A737E-E0E7-4483-AF14-6A64399846A5}" type="slidenum">
              <a:rPr/>
              <a:pPr>
                <a:defRPr/>
              </a:pPr>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866773" y="1597026"/>
            <a:ext cx="6923089" cy="4041773"/>
          </a:xfrm>
        </p:spPr>
        <p:txBody>
          <a:bodyPr/>
          <a:lstStyle>
            <a:lvl1pPr marL="0" indent="0">
              <a:spcBef>
                <a:spcPts val="800"/>
              </a:spcBef>
              <a:spcAft>
                <a:spcPts val="200"/>
              </a:spcAft>
              <a:buNone/>
              <a:defRPr sz="2400">
                <a:solidFill>
                  <a:schemeClr val="accent1"/>
                </a:solidFill>
              </a:defRPr>
            </a:lvl1pPr>
            <a:lvl2pPr marL="0" indent="0">
              <a:spcBef>
                <a:spcPts val="1500"/>
              </a:spcBef>
              <a:spcAft>
                <a:spcPts val="200"/>
              </a:spcAft>
              <a:buNone/>
              <a:defRPr sz="1800">
                <a:solidFill>
                  <a:schemeClr val="bg2"/>
                </a:solidFill>
              </a:defRPr>
            </a:lvl2pPr>
            <a:lvl3pPr marL="0" indent="0">
              <a:spcBef>
                <a:spcPts val="1500"/>
              </a:spcBef>
              <a:spcAft>
                <a:spcPts val="200"/>
              </a:spcAft>
              <a:buNone/>
              <a:defRPr sz="1400"/>
            </a:lvl3pPr>
            <a:lvl4pPr>
              <a:spcBef>
                <a:spcPts val="1500"/>
              </a:spcBef>
              <a:spcAft>
                <a:spcPts val="200"/>
              </a:spcAft>
              <a:buNone/>
              <a:defRPr sz="1200"/>
            </a:lvl4pPr>
            <a:lvl5pPr>
              <a:spcBef>
                <a:spcPts val="1500"/>
              </a:spcBef>
              <a:spcAft>
                <a:spcPts val="200"/>
              </a:spcAft>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1"/>
          </p:nvPr>
        </p:nvSpPr>
        <p:spPr>
          <a:xfrm>
            <a:off x="233363" y="939322"/>
            <a:ext cx="8110537" cy="395860"/>
          </a:xfrm>
        </p:spPr>
        <p:txBody>
          <a:bodyPr tIns="0" bIns="0">
            <a:normAutofit/>
          </a:bodyPr>
          <a:lstStyle>
            <a:lvl1pPr>
              <a:buFontTx/>
              <a:buNone/>
              <a:defRPr sz="2000" b="1">
                <a:solidFill>
                  <a:schemeClr val="bg2"/>
                </a:solidFill>
              </a:defRPr>
            </a:lvl1pPr>
          </a:lstStyle>
          <a:p>
            <a:pPr lvl="0"/>
            <a:r>
              <a:rPr lang="en-US" smtClean="0"/>
              <a:t>Click to edit Master text styles</a:t>
            </a:r>
          </a:p>
        </p:txBody>
      </p:sp>
      <p:sp>
        <p:nvSpPr>
          <p:cNvPr id="5" name="Footer Placeholder 4"/>
          <p:cNvSpPr>
            <a:spLocks noGrp="1"/>
          </p:cNvSpPr>
          <p:nvPr>
            <p:ph type="ftr" sz="quarter" idx="13"/>
          </p:nvPr>
        </p:nvSpPr>
        <p:spPr/>
        <p:txBody>
          <a:bodyPr/>
          <a:lstStyle>
            <a:lvl1pPr algn="l">
              <a:defRPr sz="1000">
                <a:solidFill>
                  <a:schemeClr val="accent1"/>
                </a:solidFill>
              </a:defRPr>
            </a:lvl1pPr>
          </a:lstStyle>
          <a:p>
            <a:pPr>
              <a:defRPr/>
            </a:pPr>
            <a:r>
              <a:rPr lang="en-US"/>
              <a:t>[Enter Presentation Title in Header and Footer]</a:t>
            </a:r>
            <a:endParaRPr lang="en-US" dirty="0"/>
          </a:p>
        </p:txBody>
      </p:sp>
      <p:sp>
        <p:nvSpPr>
          <p:cNvPr id="6" name="Slide Number Placeholder 12"/>
          <p:cNvSpPr>
            <a:spLocks noGrp="1"/>
          </p:cNvSpPr>
          <p:nvPr>
            <p:ph type="sldNum" sz="quarter" idx="14"/>
          </p:nvPr>
        </p:nvSpPr>
        <p:spPr/>
        <p:txBody>
          <a:bodyPr/>
          <a:lstStyle>
            <a:lvl1pPr marL="0" algn="ctr" defTabSz="914400" rtl="0" eaLnBrk="1" latinLnBrk="0" hangingPunct="1">
              <a:defRPr lang="en-US" sz="1000" kern="1200">
                <a:solidFill>
                  <a:schemeClr val="accent1"/>
                </a:solidFill>
                <a:latin typeface="+mn-lt"/>
                <a:ea typeface="+mn-ea"/>
                <a:cs typeface="+mn-cs"/>
              </a:defRPr>
            </a:lvl1pPr>
          </a:lstStyle>
          <a:p>
            <a:pPr>
              <a:defRPr/>
            </a:pPr>
            <a:fld id="{713EC52E-6F69-4F7F-9CE6-B14FC23B37FD}" type="slidenum">
              <a:rPr/>
              <a:pPr>
                <a:defRPr/>
              </a:pPr>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476250" y="1470711"/>
            <a:ext cx="4044950" cy="4626878"/>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8"/>
          <p:cNvSpPr>
            <a:spLocks noGrp="1"/>
          </p:cNvSpPr>
          <p:nvPr>
            <p:ph type="body" sz="quarter" idx="13"/>
          </p:nvPr>
        </p:nvSpPr>
        <p:spPr>
          <a:xfrm>
            <a:off x="4623968" y="1470711"/>
            <a:ext cx="4044950" cy="4626878"/>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5" name="Footer Placeholder 4"/>
          <p:cNvSpPr>
            <a:spLocks noGrp="1"/>
          </p:cNvSpPr>
          <p:nvPr>
            <p:ph type="ftr" sz="quarter" idx="14"/>
          </p:nvPr>
        </p:nvSpPr>
        <p:spPr/>
        <p:txBody>
          <a:bodyPr/>
          <a:lstStyle>
            <a:lvl1pPr algn="l">
              <a:defRPr sz="1000">
                <a:solidFill>
                  <a:schemeClr val="accent1"/>
                </a:solidFill>
              </a:defRPr>
            </a:lvl1pPr>
          </a:lstStyle>
          <a:p>
            <a:pPr>
              <a:defRPr/>
            </a:pPr>
            <a:r>
              <a:rPr lang="en-US"/>
              <a:t>[Enter Presentation Title in Header and Footer]</a:t>
            </a:r>
            <a:endParaRPr lang="en-US" dirty="0"/>
          </a:p>
        </p:txBody>
      </p:sp>
      <p:sp>
        <p:nvSpPr>
          <p:cNvPr id="6" name="Slide Number Placeholder 12"/>
          <p:cNvSpPr>
            <a:spLocks noGrp="1"/>
          </p:cNvSpPr>
          <p:nvPr>
            <p:ph type="sldNum" sz="quarter" idx="15"/>
          </p:nvPr>
        </p:nvSpPr>
        <p:spPr/>
        <p:txBody>
          <a:bodyPr/>
          <a:lstStyle>
            <a:lvl1pPr marL="0" algn="ctr" defTabSz="914400" rtl="0" eaLnBrk="1" latinLnBrk="0" hangingPunct="1">
              <a:defRPr lang="en-US" sz="1000" kern="1200">
                <a:solidFill>
                  <a:schemeClr val="accent1"/>
                </a:solidFill>
                <a:latin typeface="+mn-lt"/>
                <a:ea typeface="+mn-ea"/>
                <a:cs typeface="+mn-cs"/>
              </a:defRPr>
            </a:lvl1pPr>
          </a:lstStyle>
          <a:p>
            <a:pPr>
              <a:defRPr/>
            </a:pPr>
            <a:fld id="{74C7DD31-11EF-4AF4-8A82-1DFB932ED9CF}" type="slidenum">
              <a:rPr/>
              <a:pPr>
                <a:defRPr/>
              </a:pPr>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12"/>
          </p:nvPr>
        </p:nvSpPr>
        <p:spPr>
          <a:xfrm>
            <a:off x="460375" y="2106613"/>
            <a:ext cx="4038600" cy="4089400"/>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10"/>
          <p:cNvSpPr>
            <a:spLocks noGrp="1"/>
          </p:cNvSpPr>
          <p:nvPr>
            <p:ph sz="quarter" idx="13"/>
          </p:nvPr>
        </p:nvSpPr>
        <p:spPr>
          <a:xfrm>
            <a:off x="4648200" y="2106613"/>
            <a:ext cx="4038600" cy="4089400"/>
          </a:xfrm>
        </p:spPr>
        <p:txBody>
          <a:bodyPr>
            <a:normAutofit/>
          </a:bodyPr>
          <a:lstStyle>
            <a:lvl1pPr>
              <a:defRPr sz="22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ext Placeholder 2"/>
          <p:cNvSpPr>
            <a:spLocks noGrp="1"/>
          </p:cNvSpPr>
          <p:nvPr>
            <p:ph type="body" idx="1"/>
          </p:nvPr>
        </p:nvSpPr>
        <p:spPr>
          <a:xfrm>
            <a:off x="457200" y="1535113"/>
            <a:ext cx="4040188" cy="490911"/>
          </a:xfrm>
        </p:spPr>
        <p:txBody>
          <a:bodyPr anchor="b">
            <a:normAutofit/>
          </a:bodyPr>
          <a:lstStyle>
            <a:lvl1pPr marL="0" indent="0">
              <a:buNone/>
              <a:defRPr sz="2400" b="1">
                <a:solidFill>
                  <a:srgbClr val="7E8B7A"/>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490911"/>
          </a:xfrm>
        </p:spPr>
        <p:txBody>
          <a:bodyPr anchor="b">
            <a:normAutofit/>
          </a:bodyPr>
          <a:lstStyle>
            <a:lvl1pPr marL="0" indent="0">
              <a:buNone/>
              <a:defRPr sz="2400" b="1">
                <a:solidFill>
                  <a:srgbClr val="7E8B7A"/>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7" name="Footer Placeholder 4"/>
          <p:cNvSpPr>
            <a:spLocks noGrp="1"/>
          </p:cNvSpPr>
          <p:nvPr>
            <p:ph type="ftr" sz="quarter" idx="14"/>
          </p:nvPr>
        </p:nvSpPr>
        <p:spPr/>
        <p:txBody>
          <a:bodyPr/>
          <a:lstStyle>
            <a:lvl1pPr>
              <a:defRPr/>
            </a:lvl1pPr>
          </a:lstStyle>
          <a:p>
            <a:pPr>
              <a:defRPr/>
            </a:pPr>
            <a:r>
              <a:rPr lang="en-US"/>
              <a:t>[Enter Presentation Title in Header and Footer]</a:t>
            </a:r>
          </a:p>
        </p:txBody>
      </p:sp>
      <p:sp>
        <p:nvSpPr>
          <p:cNvPr id="8" name="Slide Number Placeholder 12"/>
          <p:cNvSpPr>
            <a:spLocks noGrp="1"/>
          </p:cNvSpPr>
          <p:nvPr>
            <p:ph type="sldNum" sz="quarter" idx="15"/>
          </p:nvPr>
        </p:nvSpPr>
        <p:spPr/>
        <p:txBody>
          <a:bodyPr/>
          <a:lstStyle>
            <a:lvl1pPr>
              <a:defRPr/>
            </a:lvl1pPr>
          </a:lstStyle>
          <a:p>
            <a:pPr>
              <a:defRPr/>
            </a:pPr>
            <a:fld id="{37FBB8E4-4750-462B-8A0B-EA88DFD77D7F}" type="slidenum">
              <a:rPr/>
              <a:pPr>
                <a:defRPr/>
              </a:pPr>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1"/>
          </p:nvPr>
        </p:nvSpPr>
        <p:spPr>
          <a:xfrm>
            <a:off x="233363" y="955224"/>
            <a:ext cx="8110537" cy="395860"/>
          </a:xfrm>
        </p:spPr>
        <p:txBody>
          <a:bodyPr tIns="0" bIns="0">
            <a:normAutofit/>
          </a:bodyPr>
          <a:lstStyle>
            <a:lvl1pPr>
              <a:buFontTx/>
              <a:buNone/>
              <a:defRPr sz="2000" b="1">
                <a:solidFill>
                  <a:schemeClr val="bg2"/>
                </a:solidFill>
              </a:defRPr>
            </a:lvl1pPr>
          </a:lstStyle>
          <a:p>
            <a:pPr lvl="0"/>
            <a:r>
              <a:rPr lang="en-US" smtClean="0"/>
              <a:t>Click to edit Master text styles</a:t>
            </a:r>
          </a:p>
        </p:txBody>
      </p:sp>
      <p:sp>
        <p:nvSpPr>
          <p:cNvPr id="4" name="Footer Placeholder 4"/>
          <p:cNvSpPr>
            <a:spLocks noGrp="1"/>
          </p:cNvSpPr>
          <p:nvPr>
            <p:ph type="ftr" sz="quarter" idx="12"/>
          </p:nvPr>
        </p:nvSpPr>
        <p:spPr/>
        <p:txBody>
          <a:bodyPr/>
          <a:lstStyle>
            <a:lvl1pPr algn="l">
              <a:defRPr sz="1000">
                <a:solidFill>
                  <a:schemeClr val="accent1"/>
                </a:solidFill>
              </a:defRPr>
            </a:lvl1pPr>
          </a:lstStyle>
          <a:p>
            <a:pPr>
              <a:defRPr/>
            </a:pPr>
            <a:r>
              <a:rPr lang="en-US"/>
              <a:t>[Enter Presentation Title in Header and Footer]</a:t>
            </a:r>
            <a:endParaRPr lang="en-US" dirty="0"/>
          </a:p>
        </p:txBody>
      </p:sp>
      <p:sp>
        <p:nvSpPr>
          <p:cNvPr id="5" name="Slide Number Placeholder 12"/>
          <p:cNvSpPr>
            <a:spLocks noGrp="1"/>
          </p:cNvSpPr>
          <p:nvPr>
            <p:ph type="sldNum" sz="quarter" idx="13"/>
          </p:nvPr>
        </p:nvSpPr>
        <p:spPr/>
        <p:txBody>
          <a:bodyPr/>
          <a:lstStyle>
            <a:lvl1pPr marL="0" algn="ctr" defTabSz="914400" rtl="0" eaLnBrk="1" latinLnBrk="0" hangingPunct="1">
              <a:defRPr lang="en-US" sz="1000" kern="1200">
                <a:solidFill>
                  <a:schemeClr val="accent1"/>
                </a:solidFill>
                <a:latin typeface="+mn-lt"/>
                <a:ea typeface="+mn-ea"/>
                <a:cs typeface="+mn-cs"/>
              </a:defRPr>
            </a:lvl1pPr>
          </a:lstStyle>
          <a:p>
            <a:pPr>
              <a:defRPr/>
            </a:pPr>
            <a:fld id="{372699F3-3DF4-476B-86B4-1E72AF5D0865}" type="slidenum">
              <a:rPr/>
              <a:pPr>
                <a:defRPr/>
              </a:pPr>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11" descr="cb_logo_small_c.png"/>
          <p:cNvPicPr>
            <a:picLocks noChangeAspect="1"/>
          </p:cNvPicPr>
          <p:nvPr/>
        </p:nvPicPr>
        <p:blipFill>
          <a:blip r:embed="rId15" cstate="print"/>
          <a:srcRect/>
          <a:stretch>
            <a:fillRect/>
          </a:stretch>
        </p:blipFill>
        <p:spPr bwMode="auto">
          <a:xfrm>
            <a:off x="7910513" y="6454775"/>
            <a:ext cx="1019175" cy="285750"/>
          </a:xfrm>
          <a:prstGeom prst="rect">
            <a:avLst/>
          </a:prstGeom>
          <a:noFill/>
          <a:ln w="9525">
            <a:noFill/>
            <a:miter lim="800000"/>
            <a:headEnd/>
            <a:tailEnd/>
          </a:ln>
        </p:spPr>
      </p:pic>
      <p:sp>
        <p:nvSpPr>
          <p:cNvPr id="7" name="Rectangle 6"/>
          <p:cNvSpPr/>
          <p:nvPr/>
        </p:nvSpPr>
        <p:spPr>
          <a:xfrm>
            <a:off x="0" y="0"/>
            <a:ext cx="9144000" cy="9001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52" name="Title Placeholder 1"/>
          <p:cNvSpPr>
            <a:spLocks noGrp="1"/>
          </p:cNvSpPr>
          <p:nvPr>
            <p:ph type="title"/>
          </p:nvPr>
        </p:nvSpPr>
        <p:spPr bwMode="auto">
          <a:xfrm>
            <a:off x="228600" y="254000"/>
            <a:ext cx="8059738" cy="6397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3" name="Text Placeholder 2"/>
          <p:cNvSpPr>
            <a:spLocks noGrp="1"/>
          </p:cNvSpPr>
          <p:nvPr>
            <p:ph type="body" idx="1"/>
          </p:nvPr>
        </p:nvSpPr>
        <p:spPr bwMode="auto">
          <a:xfrm>
            <a:off x="457200" y="1444625"/>
            <a:ext cx="8229600" cy="47450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Footer Placeholder 4"/>
          <p:cNvSpPr>
            <a:spLocks noGrp="1"/>
          </p:cNvSpPr>
          <p:nvPr>
            <p:ph type="ftr" sz="quarter" idx="3"/>
          </p:nvPr>
        </p:nvSpPr>
        <p:spPr>
          <a:xfrm>
            <a:off x="228600" y="6470650"/>
            <a:ext cx="3930650" cy="233363"/>
          </a:xfrm>
          <a:prstGeom prst="rect">
            <a:avLst/>
          </a:prstGeom>
        </p:spPr>
        <p:txBody>
          <a:bodyPr lIns="0" tIns="0" rIns="0" bIns="0" anchor="b"/>
          <a:lstStyle>
            <a:lvl1pPr algn="l" fontAlgn="auto">
              <a:spcBef>
                <a:spcPts val="0"/>
              </a:spcBef>
              <a:spcAft>
                <a:spcPts val="0"/>
              </a:spcAft>
              <a:defRPr sz="1000">
                <a:solidFill>
                  <a:schemeClr val="accent1"/>
                </a:solidFill>
                <a:latin typeface="+mn-lt"/>
              </a:defRPr>
            </a:lvl1pPr>
          </a:lstStyle>
          <a:p>
            <a:pPr>
              <a:defRPr/>
            </a:pPr>
            <a:r>
              <a:rPr lang="en-US"/>
              <a:t>[Enter Presentation Title in Header and Footer]</a:t>
            </a:r>
          </a:p>
        </p:txBody>
      </p:sp>
      <p:sp>
        <p:nvSpPr>
          <p:cNvPr id="13" name="Slide Number Placeholder 12"/>
          <p:cNvSpPr>
            <a:spLocks noGrp="1"/>
          </p:cNvSpPr>
          <p:nvPr>
            <p:ph type="sldNum" sz="quarter" idx="4"/>
          </p:nvPr>
        </p:nvSpPr>
        <p:spPr>
          <a:xfrm>
            <a:off x="4335463" y="6462713"/>
            <a:ext cx="473075" cy="241300"/>
          </a:xfrm>
          <a:prstGeom prst="rect">
            <a:avLst/>
          </a:prstGeom>
        </p:spPr>
        <p:txBody>
          <a:bodyPr lIns="0" tIns="0" rIns="0" bIns="0" anchor="b"/>
          <a:lstStyle>
            <a:lvl1pPr marL="0" algn="ctr" defTabSz="914400" rtl="0" eaLnBrk="1" fontAlgn="auto" latinLnBrk="0" hangingPunct="1">
              <a:spcBef>
                <a:spcPts val="0"/>
              </a:spcBef>
              <a:spcAft>
                <a:spcPts val="0"/>
              </a:spcAft>
              <a:defRPr lang="en-US" sz="1000" kern="1200">
                <a:solidFill>
                  <a:schemeClr val="accent1"/>
                </a:solidFill>
                <a:latin typeface="+mn-lt"/>
                <a:ea typeface="+mn-ea"/>
                <a:cs typeface="+mn-cs"/>
              </a:defRPr>
            </a:lvl1pPr>
          </a:lstStyle>
          <a:p>
            <a:pPr>
              <a:defRPr/>
            </a:pPr>
            <a:fld id="{CFCBB59B-4708-49AD-B4A7-3EBFF99EFAA4}" type="slidenum">
              <a:rPr/>
              <a:pPr>
                <a:defRPr/>
              </a:pPr>
              <a:t>‹#›</a:t>
            </a:fld>
            <a:endParaRPr dirty="0"/>
          </a:p>
        </p:txBody>
      </p:sp>
      <p:pic>
        <p:nvPicPr>
          <p:cNvPr id="2056" name="Picture 13" descr="AP_logo_K-12_PMS302_360_OfficeRGB.png"/>
          <p:cNvPicPr>
            <a:picLocks noChangeAspect="1"/>
          </p:cNvPicPr>
          <p:nvPr/>
        </p:nvPicPr>
        <p:blipFill>
          <a:blip r:embed="rId16" cstate="print">
            <a:lum bright="100000" contrast="-100000"/>
          </a:blip>
          <a:srcRect/>
          <a:stretch>
            <a:fillRect/>
          </a:stretch>
        </p:blipFill>
        <p:spPr bwMode="auto">
          <a:xfrm>
            <a:off x="8293100" y="377825"/>
            <a:ext cx="636588" cy="385763"/>
          </a:xfrm>
          <a:prstGeom prst="rect">
            <a:avLst/>
          </a:prstGeom>
          <a:noFill/>
          <a:ln w="9525">
            <a:noFill/>
            <a:miter lim="800000"/>
            <a:headEnd/>
            <a:tailEnd/>
          </a:ln>
        </p:spPr>
      </p:pic>
      <p:cxnSp>
        <p:nvCxnSpPr>
          <p:cNvPr id="10" name="Straight Connector 9"/>
          <p:cNvCxnSpPr/>
          <p:nvPr/>
        </p:nvCxnSpPr>
        <p:spPr>
          <a:xfrm>
            <a:off x="-7938" y="906463"/>
            <a:ext cx="9153526" cy="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18" r:id="rId4"/>
    <p:sldLayoutId id="2147483719" r:id="rId5"/>
    <p:sldLayoutId id="2147483725" r:id="rId6"/>
    <p:sldLayoutId id="2147483726" r:id="rId7"/>
    <p:sldLayoutId id="2147483720" r:id="rId8"/>
    <p:sldLayoutId id="2147483727" r:id="rId9"/>
    <p:sldLayoutId id="2147483721" r:id="rId10"/>
    <p:sldLayoutId id="2147483728" r:id="rId11"/>
    <p:sldLayoutId id="2147483729" r:id="rId12"/>
    <p:sldLayoutId id="2147483730" r:id="rId13"/>
  </p:sldLayoutIdLst>
  <p:hf hdr="0" dt="0"/>
  <p:txStyles>
    <p:titleStyle>
      <a:lvl1pPr algn="l" rtl="0" eaLnBrk="0" fontAlgn="base" hangingPunct="0">
        <a:lnSpc>
          <a:spcPct val="80000"/>
        </a:lnSpc>
        <a:spcBef>
          <a:spcPct val="0"/>
        </a:spcBef>
        <a:spcAft>
          <a:spcPct val="0"/>
        </a:spcAft>
        <a:defRPr sz="3200" b="1" kern="1200">
          <a:solidFill>
            <a:schemeClr val="bg1"/>
          </a:solidFill>
          <a:latin typeface="+mj-lt"/>
          <a:ea typeface="+mj-ea"/>
          <a:cs typeface="+mj-cs"/>
        </a:defRPr>
      </a:lvl1pPr>
      <a:lvl2pPr algn="l" rtl="0" eaLnBrk="0" fontAlgn="base" hangingPunct="0">
        <a:lnSpc>
          <a:spcPct val="80000"/>
        </a:lnSpc>
        <a:spcBef>
          <a:spcPct val="0"/>
        </a:spcBef>
        <a:spcAft>
          <a:spcPct val="0"/>
        </a:spcAft>
        <a:defRPr sz="3200" b="1">
          <a:solidFill>
            <a:schemeClr val="bg1"/>
          </a:solidFill>
          <a:latin typeface="Calibri" pitchFamily="34" charset="0"/>
        </a:defRPr>
      </a:lvl2pPr>
      <a:lvl3pPr algn="l" rtl="0" eaLnBrk="0" fontAlgn="base" hangingPunct="0">
        <a:lnSpc>
          <a:spcPct val="80000"/>
        </a:lnSpc>
        <a:spcBef>
          <a:spcPct val="0"/>
        </a:spcBef>
        <a:spcAft>
          <a:spcPct val="0"/>
        </a:spcAft>
        <a:defRPr sz="3200" b="1">
          <a:solidFill>
            <a:schemeClr val="bg1"/>
          </a:solidFill>
          <a:latin typeface="Calibri" pitchFamily="34" charset="0"/>
        </a:defRPr>
      </a:lvl3pPr>
      <a:lvl4pPr algn="l" rtl="0" eaLnBrk="0" fontAlgn="base" hangingPunct="0">
        <a:lnSpc>
          <a:spcPct val="80000"/>
        </a:lnSpc>
        <a:spcBef>
          <a:spcPct val="0"/>
        </a:spcBef>
        <a:spcAft>
          <a:spcPct val="0"/>
        </a:spcAft>
        <a:defRPr sz="3200" b="1">
          <a:solidFill>
            <a:schemeClr val="bg1"/>
          </a:solidFill>
          <a:latin typeface="Calibri" pitchFamily="34" charset="0"/>
        </a:defRPr>
      </a:lvl4pPr>
      <a:lvl5pPr algn="l" rtl="0" eaLnBrk="0" fontAlgn="base" hangingPunct="0">
        <a:lnSpc>
          <a:spcPct val="80000"/>
        </a:lnSpc>
        <a:spcBef>
          <a:spcPct val="0"/>
        </a:spcBef>
        <a:spcAft>
          <a:spcPct val="0"/>
        </a:spcAft>
        <a:defRPr sz="3200" b="1">
          <a:solidFill>
            <a:schemeClr val="bg1"/>
          </a:solidFill>
          <a:latin typeface="Calibri" pitchFamily="34" charset="0"/>
        </a:defRPr>
      </a:lvl5pPr>
      <a:lvl6pPr marL="457200" algn="l" rtl="0" fontAlgn="base">
        <a:lnSpc>
          <a:spcPct val="80000"/>
        </a:lnSpc>
        <a:spcBef>
          <a:spcPct val="0"/>
        </a:spcBef>
        <a:spcAft>
          <a:spcPct val="0"/>
        </a:spcAft>
        <a:defRPr sz="3200" b="1">
          <a:solidFill>
            <a:schemeClr val="bg1"/>
          </a:solidFill>
          <a:latin typeface="Calibri" pitchFamily="34" charset="0"/>
        </a:defRPr>
      </a:lvl6pPr>
      <a:lvl7pPr marL="914400" algn="l" rtl="0" fontAlgn="base">
        <a:lnSpc>
          <a:spcPct val="80000"/>
        </a:lnSpc>
        <a:spcBef>
          <a:spcPct val="0"/>
        </a:spcBef>
        <a:spcAft>
          <a:spcPct val="0"/>
        </a:spcAft>
        <a:defRPr sz="3200" b="1">
          <a:solidFill>
            <a:schemeClr val="bg1"/>
          </a:solidFill>
          <a:latin typeface="Calibri" pitchFamily="34" charset="0"/>
        </a:defRPr>
      </a:lvl7pPr>
      <a:lvl8pPr marL="1371600" algn="l" rtl="0" fontAlgn="base">
        <a:lnSpc>
          <a:spcPct val="80000"/>
        </a:lnSpc>
        <a:spcBef>
          <a:spcPct val="0"/>
        </a:spcBef>
        <a:spcAft>
          <a:spcPct val="0"/>
        </a:spcAft>
        <a:defRPr sz="3200" b="1">
          <a:solidFill>
            <a:schemeClr val="bg1"/>
          </a:solidFill>
          <a:latin typeface="Calibri" pitchFamily="34" charset="0"/>
        </a:defRPr>
      </a:lvl8pPr>
      <a:lvl9pPr marL="1828800" algn="l" rtl="0" fontAlgn="base">
        <a:lnSpc>
          <a:spcPct val="80000"/>
        </a:lnSpc>
        <a:spcBef>
          <a:spcPct val="0"/>
        </a:spcBef>
        <a:spcAft>
          <a:spcPct val="0"/>
        </a:spcAft>
        <a:defRPr sz="3200" b="1">
          <a:solidFill>
            <a:schemeClr val="bg1"/>
          </a:solidFill>
          <a:latin typeface="Calibri" pitchFamily="34" charset="0"/>
        </a:defRPr>
      </a:lvl9pPr>
    </p:titleStyle>
    <p:bodyStyle>
      <a:lvl1pPr marL="400050" indent="-400050" algn="l" rtl="0" eaLnBrk="0" fontAlgn="base" hangingPunct="0">
        <a:spcBef>
          <a:spcPts val="400"/>
        </a:spcBef>
        <a:spcAft>
          <a:spcPct val="0"/>
        </a:spcAft>
        <a:buClr>
          <a:schemeClr val="accent2"/>
        </a:buClr>
        <a:buSzPct val="100000"/>
        <a:buFont typeface="Wingdings 3" pitchFamily="18" charset="2"/>
        <a:buChar char=""/>
        <a:defRPr sz="2400" kern="1200">
          <a:solidFill>
            <a:schemeClr val="accent1"/>
          </a:solidFill>
          <a:latin typeface="+mn-lt"/>
          <a:ea typeface="+mn-ea"/>
          <a:cs typeface="+mn-cs"/>
        </a:defRPr>
      </a:lvl1pPr>
      <a:lvl2pPr marL="404813" indent="-228600" algn="l" rtl="0" eaLnBrk="0" fontAlgn="base" hangingPunct="0">
        <a:spcBef>
          <a:spcPts val="400"/>
        </a:spcBef>
        <a:spcAft>
          <a:spcPct val="0"/>
        </a:spcAft>
        <a:buClr>
          <a:schemeClr val="accent2"/>
        </a:buClr>
        <a:buFont typeface="Arial" charset="0"/>
        <a:buChar char="•"/>
        <a:defRPr sz="2000" kern="1200">
          <a:solidFill>
            <a:schemeClr val="accent1"/>
          </a:solidFill>
          <a:latin typeface="+mn-lt"/>
          <a:ea typeface="+mn-ea"/>
          <a:cs typeface="+mn-cs"/>
        </a:defRPr>
      </a:lvl2pPr>
      <a:lvl3pPr marL="633413" indent="-228600" algn="l" rtl="0" eaLnBrk="0" fontAlgn="base" hangingPunct="0">
        <a:spcBef>
          <a:spcPts val="400"/>
        </a:spcBef>
        <a:spcAft>
          <a:spcPct val="0"/>
        </a:spcAft>
        <a:buClr>
          <a:srgbClr val="7E8B7A"/>
        </a:buClr>
        <a:buFont typeface="Symbol" pitchFamily="18" charset="2"/>
        <a:buChar char="-"/>
        <a:defRPr kern="1200">
          <a:solidFill>
            <a:schemeClr val="bg2"/>
          </a:solidFill>
          <a:latin typeface="+mn-lt"/>
          <a:ea typeface="+mn-ea"/>
          <a:cs typeface="+mn-cs"/>
        </a:defRPr>
      </a:lvl3pPr>
      <a:lvl4pPr marL="800100" indent="-166688" algn="l" rtl="0" eaLnBrk="0" fontAlgn="base" hangingPunct="0">
        <a:spcBef>
          <a:spcPts val="400"/>
        </a:spcBef>
        <a:spcAft>
          <a:spcPct val="0"/>
        </a:spcAft>
        <a:buClr>
          <a:srgbClr val="7E8B7A"/>
        </a:buClr>
        <a:buFont typeface="Arial" charset="0"/>
        <a:buChar char="•"/>
        <a:defRPr sz="1600" kern="1200">
          <a:solidFill>
            <a:schemeClr val="bg2"/>
          </a:solidFill>
          <a:latin typeface="+mn-lt"/>
          <a:ea typeface="+mn-ea"/>
          <a:cs typeface="+mn-cs"/>
        </a:defRPr>
      </a:lvl4pPr>
      <a:lvl5pPr marL="1028700" indent="-228600" algn="l" rtl="0" eaLnBrk="0" fontAlgn="base" hangingPunct="0">
        <a:spcBef>
          <a:spcPts val="400"/>
        </a:spcBef>
        <a:spcAft>
          <a:spcPct val="0"/>
        </a:spcAft>
        <a:buClr>
          <a:srgbClr val="7E8B7A"/>
        </a:buClr>
        <a:buFont typeface="Symbol" pitchFamily="18" charset="2"/>
        <a:buChar char="-"/>
        <a:defRPr sz="14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2" Type="http://schemas.openxmlformats.org/officeDocument/2006/relationships/hyperlink" Target="mailto:fmeier@collegeboard.org" TargetMode="Externa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www.collegeboard.com/html/psattools/index.html?excmpid=CBF9-ED-1-psa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514350" y="4520377"/>
            <a:ext cx="8629650" cy="1280351"/>
          </a:xfrm>
        </p:spPr>
        <p:txBody>
          <a:bodyPr/>
          <a:lstStyle/>
          <a:p>
            <a:pPr eaLnBrk="1" hangingPunct="1"/>
            <a:r>
              <a:rPr lang="en-US" sz="4000" dirty="0" smtClean="0"/>
              <a:t>iLearnNYC VAP Program</a:t>
            </a:r>
            <a:r>
              <a:rPr lang="en-US" sz="4000" dirty="0" smtClean="0"/>
              <a:t/>
            </a:r>
            <a:br>
              <a:rPr lang="en-US" sz="4000" dirty="0" smtClean="0"/>
            </a:br>
            <a:r>
              <a:rPr lang="en-US" sz="4000" dirty="0" smtClean="0"/>
              <a:t>Opportunities for Rigor</a:t>
            </a:r>
            <a:r>
              <a:rPr lang="en-US" dirty="0" smtClean="0"/>
              <a:t/>
            </a:r>
            <a:br>
              <a:rPr lang="en-US" dirty="0" smtClean="0"/>
            </a:br>
            <a:r>
              <a:rPr lang="en-US" sz="2400" dirty="0" smtClean="0"/>
              <a:t>A Data-Driven Discussion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47650" y="228600"/>
            <a:ext cx="8153400" cy="609600"/>
          </a:xfrm>
        </p:spPr>
        <p:txBody>
          <a:bodyPr/>
          <a:lstStyle/>
          <a:p>
            <a:pPr eaLnBrk="1" hangingPunct="1"/>
            <a:r>
              <a:rPr lang="en-US" smtClean="0"/>
              <a:t>Executive Summary Template – Hidden Slide</a:t>
            </a:r>
          </a:p>
        </p:txBody>
      </p:sp>
      <p:sp>
        <p:nvSpPr>
          <p:cNvPr id="3076"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F95B9FF-B980-4B39-A344-DA30EEF82296}" type="slidenum">
              <a:rPr smtClean="0"/>
              <a:pPr fontAlgn="base">
                <a:spcBef>
                  <a:spcPct val="0"/>
                </a:spcBef>
                <a:spcAft>
                  <a:spcPct val="0"/>
                </a:spcAft>
                <a:defRPr/>
              </a:pPr>
              <a:t>10</a:t>
            </a:fld>
            <a:endParaRPr smtClean="0"/>
          </a:p>
        </p:txBody>
      </p:sp>
      <p:sp>
        <p:nvSpPr>
          <p:cNvPr id="3077" name="Rectangle 11"/>
          <p:cNvSpPr>
            <a:spLocks noChangeArrowheads="1"/>
          </p:cNvSpPr>
          <p:nvPr/>
        </p:nvSpPr>
        <p:spPr bwMode="auto">
          <a:xfrm>
            <a:off x="247650" y="1057275"/>
            <a:ext cx="8667750" cy="523875"/>
          </a:xfrm>
          <a:prstGeom prst="rect">
            <a:avLst/>
          </a:prstGeom>
          <a:noFill/>
          <a:ln w="9525">
            <a:noFill/>
            <a:miter lim="800000"/>
            <a:headEnd/>
            <a:tailEnd/>
          </a:ln>
        </p:spPr>
        <p:txBody>
          <a:bodyPr wrap="square">
            <a:spAutoFit/>
          </a:bodyPr>
          <a:lstStyle/>
          <a:p>
            <a:r>
              <a:rPr lang="en-US" sz="1400" b="1" u="sng" dirty="0">
                <a:solidFill>
                  <a:srgbClr val="005581"/>
                </a:solidFill>
                <a:latin typeface="Calibri" pitchFamily="34" charset="0"/>
              </a:rPr>
              <a:t>There are </a:t>
            </a:r>
            <a:r>
              <a:rPr lang="en-US" sz="1400" b="1" u="sng" dirty="0" smtClean="0">
                <a:solidFill>
                  <a:srgbClr val="005581"/>
                </a:solidFill>
                <a:latin typeface="Calibri" pitchFamily="34" charset="0"/>
              </a:rPr>
              <a:t>1, 077 students </a:t>
            </a:r>
            <a:r>
              <a:rPr lang="en-US" sz="1400" b="1" u="sng" dirty="0">
                <a:solidFill>
                  <a:srgbClr val="005581"/>
                </a:solidFill>
                <a:latin typeface="Calibri" pitchFamily="34" charset="0"/>
              </a:rPr>
              <a:t>in District </a:t>
            </a:r>
            <a:r>
              <a:rPr lang="en-US" sz="1400" b="1" u="sng" dirty="0" smtClean="0">
                <a:solidFill>
                  <a:srgbClr val="005581"/>
                </a:solidFill>
                <a:latin typeface="Calibri" pitchFamily="34" charset="0"/>
              </a:rPr>
              <a:t>X Schools </a:t>
            </a:r>
            <a:r>
              <a:rPr lang="en-US" sz="1400" b="1" u="sng" dirty="0">
                <a:solidFill>
                  <a:srgbClr val="005581"/>
                </a:solidFill>
                <a:latin typeface="Calibri" pitchFamily="34" charset="0"/>
              </a:rPr>
              <a:t>with high potential</a:t>
            </a:r>
            <a:r>
              <a:rPr lang="en-US" sz="1400" b="1" dirty="0">
                <a:solidFill>
                  <a:srgbClr val="005581"/>
                </a:solidFill>
                <a:latin typeface="Calibri" pitchFamily="34" charset="0"/>
              </a:rPr>
              <a:t> </a:t>
            </a:r>
            <a:r>
              <a:rPr lang="en-US" sz="1400" dirty="0">
                <a:solidFill>
                  <a:srgbClr val="005581"/>
                </a:solidFill>
                <a:latin typeface="Calibri" pitchFamily="34" charset="0"/>
              </a:rPr>
              <a:t>to be successful in AP (70% likelihood of getting a 3, 4, or 5) but are not in AP today. This is called the Opportunity for Rigor Gap. </a:t>
            </a:r>
          </a:p>
        </p:txBody>
      </p:sp>
      <p:sp>
        <p:nvSpPr>
          <p:cNvPr id="3078" name="Rectangle 17"/>
          <p:cNvSpPr>
            <a:spLocks noChangeArrowheads="1"/>
          </p:cNvSpPr>
          <p:nvPr/>
        </p:nvSpPr>
        <p:spPr bwMode="auto">
          <a:xfrm>
            <a:off x="247650" y="1698172"/>
            <a:ext cx="8602436" cy="1169551"/>
          </a:xfrm>
          <a:prstGeom prst="rect">
            <a:avLst/>
          </a:prstGeom>
          <a:noFill/>
          <a:ln w="9525">
            <a:noFill/>
            <a:miter lim="800000"/>
            <a:headEnd/>
            <a:tailEnd/>
          </a:ln>
        </p:spPr>
        <p:txBody>
          <a:bodyPr wrap="square">
            <a:spAutoFit/>
          </a:bodyPr>
          <a:lstStyle/>
          <a:p>
            <a:r>
              <a:rPr lang="en-US" sz="1400" b="1" i="1" dirty="0" smtClean="0">
                <a:latin typeface="+mn-lt"/>
              </a:rPr>
              <a:t>Our mission is to ensure that all students have access to a 21st century education that includes the use of appropriate tools of technology. In order to achieve this goal, our office engages schools in professional development strategies that support educators and supervisors in best practices for successfully integrating technology into classroom instruction and how these tools can best enhance school administration.</a:t>
            </a:r>
          </a:p>
          <a:p>
            <a:pPr algn="r"/>
            <a:r>
              <a:rPr lang="en-US" sz="1400" b="1" i="1" dirty="0" smtClean="0">
                <a:latin typeface="+mn-lt"/>
              </a:rPr>
              <a:t> – NYCDOE Office of Instructional Technology</a:t>
            </a:r>
            <a:endParaRPr lang="en-US" sz="1400" b="1" i="1" dirty="0">
              <a:solidFill>
                <a:srgbClr val="00ADEE"/>
              </a:solidFill>
              <a:latin typeface="+mn-lt"/>
            </a:endParaRPr>
          </a:p>
        </p:txBody>
      </p:sp>
      <p:sp>
        <p:nvSpPr>
          <p:cNvPr id="3079" name="Rectangle 18"/>
          <p:cNvSpPr>
            <a:spLocks noChangeArrowheads="1"/>
          </p:cNvSpPr>
          <p:nvPr/>
        </p:nvSpPr>
        <p:spPr bwMode="auto">
          <a:xfrm>
            <a:off x="247650" y="2881313"/>
            <a:ext cx="7943850" cy="307975"/>
          </a:xfrm>
          <a:prstGeom prst="rect">
            <a:avLst/>
          </a:prstGeom>
          <a:noFill/>
          <a:ln w="9525">
            <a:noFill/>
            <a:miter lim="800000"/>
            <a:headEnd/>
            <a:tailEnd/>
          </a:ln>
        </p:spPr>
        <p:txBody>
          <a:bodyPr>
            <a:spAutoFit/>
          </a:bodyPr>
          <a:lstStyle/>
          <a:p>
            <a:r>
              <a:rPr lang="en-US" sz="1400" b="1" dirty="0">
                <a:solidFill>
                  <a:srgbClr val="005581"/>
                </a:solidFill>
                <a:latin typeface="Calibri" pitchFamily="34" charset="0"/>
              </a:rPr>
              <a:t>There are three high-impact strategies that </a:t>
            </a:r>
            <a:r>
              <a:rPr lang="en-US" sz="1400" b="1" dirty="0" smtClean="0">
                <a:solidFill>
                  <a:srgbClr val="005581"/>
                </a:solidFill>
                <a:latin typeface="Calibri" pitchFamily="34" charset="0"/>
              </a:rPr>
              <a:t>you can </a:t>
            </a:r>
            <a:r>
              <a:rPr lang="en-US" sz="1400" b="1" dirty="0">
                <a:solidFill>
                  <a:srgbClr val="005581"/>
                </a:solidFill>
                <a:latin typeface="Calibri" pitchFamily="34" charset="0"/>
              </a:rPr>
              <a:t>implement to close this gap: </a:t>
            </a:r>
          </a:p>
        </p:txBody>
      </p:sp>
      <p:graphicFrame>
        <p:nvGraphicFramePr>
          <p:cNvPr id="11" name="Content Placeholder 4"/>
          <p:cNvGraphicFramePr>
            <a:graphicFrameLocks noGrp="1"/>
          </p:cNvGraphicFramePr>
          <p:nvPr>
            <p:ph sz="quarter" idx="1"/>
          </p:nvPr>
        </p:nvGraphicFramePr>
        <p:xfrm>
          <a:off x="283029" y="3156856"/>
          <a:ext cx="8686800" cy="3211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438150" y="2100263"/>
            <a:ext cx="8267700" cy="996950"/>
          </a:xfrm>
        </p:spPr>
        <p:txBody>
          <a:bodyPr/>
          <a:lstStyle/>
          <a:p>
            <a:pPr algn="ctr" eaLnBrk="1" hangingPunct="1"/>
            <a:r>
              <a:rPr lang="en-US" smtClean="0"/>
              <a:t>How do we measure the </a:t>
            </a:r>
            <a:br>
              <a:rPr lang="en-US" smtClean="0"/>
            </a:br>
            <a:r>
              <a:rPr lang="en-US" smtClean="0"/>
              <a:t>Opportunity for Rigor Gap?</a:t>
            </a:r>
          </a:p>
        </p:txBody>
      </p:sp>
      <p:sp>
        <p:nvSpPr>
          <p:cNvPr id="15363" name="Subtitle 5"/>
          <p:cNvSpPr>
            <a:spLocks noGrp="1"/>
          </p:cNvSpPr>
          <p:nvPr>
            <p:ph type="subTitle" idx="1"/>
          </p:nvPr>
        </p:nvSpPr>
        <p:spPr>
          <a:xfrm>
            <a:off x="1" y="4403560"/>
            <a:ext cx="9144000" cy="417513"/>
          </a:xfrm>
        </p:spPr>
        <p:txBody>
          <a:bodyPr/>
          <a:lstStyle/>
          <a:p>
            <a:pPr algn="ctr" eaLnBrk="1" hangingPunct="1"/>
            <a:r>
              <a:rPr lang="en-US" dirty="0" smtClean="0"/>
              <a:t>How can you find these students at your schools?</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4953000" y="1600200"/>
            <a:ext cx="3352800" cy="4114800"/>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387" name="Title 1"/>
          <p:cNvSpPr>
            <a:spLocks noGrp="1"/>
          </p:cNvSpPr>
          <p:nvPr>
            <p:ph type="title"/>
          </p:nvPr>
        </p:nvSpPr>
        <p:spPr>
          <a:xfrm>
            <a:off x="138113" y="158750"/>
            <a:ext cx="8139112" cy="631825"/>
          </a:xfrm>
        </p:spPr>
        <p:txBody>
          <a:bodyPr/>
          <a:lstStyle/>
          <a:p>
            <a:pPr eaLnBrk="1" hangingPunct="1"/>
            <a:r>
              <a:rPr lang="en-US" sz="2000" smtClean="0"/>
              <a:t>AP Potential is a metric that indicates students’ potential to score a 3 or higher on specific AP exams based on their PSAT/NMSQT (PN) scores</a:t>
            </a:r>
          </a:p>
        </p:txBody>
      </p:sp>
      <p:sp>
        <p:nvSpPr>
          <p:cNvPr id="16388"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F7215B40-E0A3-4763-AE31-A21E642CEF46}" type="slidenum">
              <a:rPr smtClean="0"/>
              <a:pPr fontAlgn="base">
                <a:spcBef>
                  <a:spcPct val="0"/>
                </a:spcBef>
                <a:spcAft>
                  <a:spcPct val="0"/>
                </a:spcAft>
                <a:defRPr/>
              </a:pPr>
              <a:t>12</a:t>
            </a:fld>
            <a:endParaRPr smtClean="0"/>
          </a:p>
        </p:txBody>
      </p:sp>
      <p:sp>
        <p:nvSpPr>
          <p:cNvPr id="16389" name="TextBox 23"/>
          <p:cNvSpPr txBox="1">
            <a:spLocks noChangeArrowheads="1"/>
          </p:cNvSpPr>
          <p:nvPr/>
        </p:nvSpPr>
        <p:spPr bwMode="auto">
          <a:xfrm>
            <a:off x="325438" y="1527175"/>
            <a:ext cx="4114800" cy="3877985"/>
          </a:xfrm>
          <a:prstGeom prst="rect">
            <a:avLst/>
          </a:prstGeom>
          <a:noFill/>
          <a:ln w="9525">
            <a:noFill/>
            <a:miter lim="800000"/>
            <a:headEnd/>
            <a:tailEnd/>
          </a:ln>
        </p:spPr>
        <p:txBody>
          <a:bodyPr>
            <a:spAutoFit/>
          </a:bodyPr>
          <a:lstStyle/>
          <a:p>
            <a:pPr marL="114300" indent="-114300">
              <a:buFont typeface="Arial" charset="0"/>
              <a:buChar char="•"/>
            </a:pPr>
            <a:r>
              <a:rPr lang="en-US" sz="1600" dirty="0">
                <a:solidFill>
                  <a:schemeClr val="accent1"/>
                </a:solidFill>
                <a:latin typeface="+mn-lt"/>
              </a:rPr>
              <a:t>AP Potential is based on </a:t>
            </a:r>
            <a:r>
              <a:rPr lang="en-US" sz="1600" b="1" dirty="0">
                <a:solidFill>
                  <a:schemeClr val="accent1"/>
                </a:solidFill>
                <a:latin typeface="+mn-lt"/>
              </a:rPr>
              <a:t>proven research </a:t>
            </a:r>
            <a:r>
              <a:rPr lang="en-US" sz="1600" dirty="0">
                <a:solidFill>
                  <a:schemeClr val="accent1"/>
                </a:solidFill>
                <a:latin typeface="+mn-lt"/>
              </a:rPr>
              <a:t>(internal and external) that analyzed the performance of more than a million students and found strong correlations between PN score and AP Exam results.</a:t>
            </a:r>
          </a:p>
          <a:p>
            <a:pPr marL="114300" indent="-114300">
              <a:buFont typeface="Arial" charset="0"/>
              <a:buChar char="•"/>
            </a:pPr>
            <a:endParaRPr lang="en-US" sz="1600" dirty="0">
              <a:solidFill>
                <a:schemeClr val="accent1"/>
              </a:solidFill>
              <a:latin typeface="+mn-lt"/>
            </a:endParaRPr>
          </a:p>
          <a:p>
            <a:pPr marL="114300" indent="-114300">
              <a:buFont typeface="Arial" charset="0"/>
              <a:buChar char="•"/>
            </a:pPr>
            <a:r>
              <a:rPr lang="en-US" sz="1600" dirty="0">
                <a:solidFill>
                  <a:schemeClr val="accent1"/>
                </a:solidFill>
                <a:latin typeface="+mn-lt"/>
              </a:rPr>
              <a:t>Studies conducted in 1998, 2006, 2007, and 2011.</a:t>
            </a:r>
          </a:p>
          <a:p>
            <a:pPr marL="114300" indent="-114300">
              <a:buFont typeface="Arial" charset="0"/>
              <a:buChar char="•"/>
            </a:pPr>
            <a:endParaRPr lang="en-US" sz="1600" dirty="0">
              <a:solidFill>
                <a:schemeClr val="accent1"/>
              </a:solidFill>
              <a:latin typeface="+mn-lt"/>
            </a:endParaRPr>
          </a:p>
          <a:p>
            <a:pPr marL="114300" indent="-114300">
              <a:buFont typeface="Arial" charset="0"/>
              <a:buChar char="•"/>
            </a:pPr>
            <a:r>
              <a:rPr lang="en-US" sz="1600" dirty="0">
                <a:solidFill>
                  <a:schemeClr val="accent1"/>
                </a:solidFill>
                <a:latin typeface="+mn-lt"/>
              </a:rPr>
              <a:t>Expectancy Tables provide </a:t>
            </a:r>
            <a:r>
              <a:rPr lang="en-US" sz="1600" b="1" dirty="0">
                <a:solidFill>
                  <a:schemeClr val="accent1"/>
                </a:solidFill>
                <a:latin typeface="+mn-lt"/>
              </a:rPr>
              <a:t>probabilities of scoring 3 or better </a:t>
            </a:r>
            <a:r>
              <a:rPr lang="en-US" sz="1600" dirty="0">
                <a:solidFill>
                  <a:schemeClr val="accent1"/>
                </a:solidFill>
                <a:latin typeface="+mn-lt"/>
              </a:rPr>
              <a:t>based on PSAT performance levels.</a:t>
            </a:r>
          </a:p>
          <a:p>
            <a:pPr marL="114300" indent="-114300">
              <a:buFont typeface="Arial" charset="0"/>
              <a:buChar char="•"/>
            </a:pPr>
            <a:endParaRPr lang="en-US" sz="1600" dirty="0">
              <a:solidFill>
                <a:schemeClr val="accent1"/>
              </a:solidFill>
              <a:latin typeface="+mn-lt"/>
            </a:endParaRPr>
          </a:p>
          <a:p>
            <a:pPr marL="114300" indent="-114300">
              <a:buFont typeface="Arial" charset="0"/>
              <a:buChar char="•"/>
            </a:pPr>
            <a:r>
              <a:rPr lang="en-US" sz="1600" dirty="0">
                <a:solidFill>
                  <a:schemeClr val="accent1"/>
                </a:solidFill>
                <a:latin typeface="+mn-lt"/>
              </a:rPr>
              <a:t>AP Potential rosters can be customized to expand your AP population</a:t>
            </a:r>
          </a:p>
        </p:txBody>
      </p:sp>
      <p:pic>
        <p:nvPicPr>
          <p:cNvPr id="8" name="Picture 16"/>
          <p:cNvPicPr>
            <a:picLocks noChangeAspect="1" noChangeArrowheads="1"/>
          </p:cNvPicPr>
          <p:nvPr/>
        </p:nvPicPr>
        <p:blipFill>
          <a:blip r:embed="rId2" cstate="print"/>
          <a:srcRect/>
          <a:stretch>
            <a:fillRect/>
          </a:stretch>
        </p:blipFill>
        <p:spPr bwMode="auto">
          <a:xfrm>
            <a:off x="4965700" y="1628775"/>
            <a:ext cx="3390900" cy="4124325"/>
          </a:xfrm>
          <a:prstGeom prst="rect">
            <a:avLst/>
          </a:prstGeom>
          <a:noFill/>
          <a:ln w="38100">
            <a:solidFill>
              <a:schemeClr val="accent3">
                <a:lumMod val="50000"/>
              </a:schemeClr>
            </a:solid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0"/>
            <a:ext cx="8589963" cy="904876"/>
          </a:xfrm>
        </p:spPr>
        <p:txBody>
          <a:bodyPr/>
          <a:lstStyle/>
          <a:p>
            <a:pPr eaLnBrk="1" hangingPunct="1"/>
            <a:r>
              <a:rPr lang="en-US" sz="2500" dirty="0" smtClean="0"/>
              <a:t>Identify students with high potential of being successful in AP with PSAT and AP Potential</a:t>
            </a:r>
          </a:p>
        </p:txBody>
      </p:sp>
      <p:sp>
        <p:nvSpPr>
          <p:cNvPr id="20483"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892C8F1-ED8A-4055-AC5A-9211EFE5A34F}" type="slidenum">
              <a:rPr smtClean="0"/>
              <a:pPr fontAlgn="base">
                <a:spcBef>
                  <a:spcPct val="0"/>
                </a:spcBef>
                <a:spcAft>
                  <a:spcPct val="0"/>
                </a:spcAft>
                <a:defRPr/>
              </a:pPr>
              <a:t>13</a:t>
            </a:fld>
            <a:endParaRPr smtClean="0"/>
          </a:p>
        </p:txBody>
      </p:sp>
      <p:pic>
        <p:nvPicPr>
          <p:cNvPr id="20484" name="Picture 17"/>
          <p:cNvPicPr>
            <a:picLocks noChangeAspect="1" noChangeArrowheads="1"/>
          </p:cNvPicPr>
          <p:nvPr/>
        </p:nvPicPr>
        <p:blipFill>
          <a:blip r:embed="rId2" cstate="print"/>
          <a:srcRect/>
          <a:stretch>
            <a:fillRect/>
          </a:stretch>
        </p:blipFill>
        <p:spPr bwMode="auto">
          <a:xfrm>
            <a:off x="131309" y="1012371"/>
            <a:ext cx="5344205" cy="746989"/>
          </a:xfrm>
          <a:prstGeom prst="rect">
            <a:avLst/>
          </a:prstGeom>
          <a:noFill/>
          <a:ln w="9525">
            <a:noFill/>
            <a:miter lim="800000"/>
            <a:headEnd/>
            <a:tailEnd/>
          </a:ln>
        </p:spPr>
      </p:pic>
      <p:sp>
        <p:nvSpPr>
          <p:cNvPr id="20485" name="TextBox 22"/>
          <p:cNvSpPr txBox="1">
            <a:spLocks noChangeArrowheads="1"/>
          </p:cNvSpPr>
          <p:nvPr/>
        </p:nvSpPr>
        <p:spPr bwMode="auto">
          <a:xfrm>
            <a:off x="152399" y="1883229"/>
            <a:ext cx="5355772" cy="584775"/>
          </a:xfrm>
          <a:prstGeom prst="rect">
            <a:avLst/>
          </a:prstGeom>
          <a:noFill/>
          <a:ln w="9525">
            <a:noFill/>
            <a:miter lim="800000"/>
            <a:headEnd/>
            <a:tailEnd/>
          </a:ln>
        </p:spPr>
        <p:txBody>
          <a:bodyPr wrap="square">
            <a:spAutoFit/>
          </a:bodyPr>
          <a:lstStyle/>
          <a:p>
            <a:r>
              <a:rPr lang="en-US" sz="1600" b="1" dirty="0">
                <a:solidFill>
                  <a:schemeClr val="accent1"/>
                </a:solidFill>
                <a:latin typeface="Calibri" pitchFamily="34" charset="0"/>
              </a:rPr>
              <a:t>Helps schools grow their AP programs by identifying students who have the potential to succeed in rigorous AP courses.</a:t>
            </a:r>
          </a:p>
        </p:txBody>
      </p:sp>
      <p:sp>
        <p:nvSpPr>
          <p:cNvPr id="20486" name="TextBox 23"/>
          <p:cNvSpPr txBox="1">
            <a:spLocks noChangeArrowheads="1"/>
          </p:cNvSpPr>
          <p:nvPr/>
        </p:nvSpPr>
        <p:spPr bwMode="auto">
          <a:xfrm>
            <a:off x="152400" y="2427514"/>
            <a:ext cx="4441825" cy="3754874"/>
          </a:xfrm>
          <a:prstGeom prst="rect">
            <a:avLst/>
          </a:prstGeom>
          <a:noFill/>
          <a:ln w="9525">
            <a:noFill/>
            <a:miter lim="800000"/>
            <a:headEnd/>
            <a:tailEnd/>
          </a:ln>
        </p:spPr>
        <p:txBody>
          <a:bodyPr wrap="square">
            <a:spAutoFit/>
          </a:bodyPr>
          <a:lstStyle/>
          <a:p>
            <a:pPr marL="114300" indent="-114300">
              <a:buFont typeface="Arial" charset="0"/>
              <a:buChar char="•"/>
            </a:pPr>
            <a:r>
              <a:rPr lang="en-US" sz="1400" dirty="0">
                <a:solidFill>
                  <a:schemeClr val="accent1"/>
                </a:solidFill>
                <a:latin typeface="Calibri" pitchFamily="34" charset="0"/>
              </a:rPr>
              <a:t>Online tool that </a:t>
            </a:r>
            <a:r>
              <a:rPr lang="en-US" sz="1400" b="1" dirty="0">
                <a:solidFill>
                  <a:schemeClr val="accent1"/>
                </a:solidFill>
                <a:latin typeface="Calibri" pitchFamily="34" charset="0"/>
              </a:rPr>
              <a:t>generates rosters of students likely to score 3 or better</a:t>
            </a:r>
            <a:r>
              <a:rPr lang="en-US" sz="1400" dirty="0">
                <a:solidFill>
                  <a:schemeClr val="accent1"/>
                </a:solidFill>
                <a:latin typeface="Calibri" pitchFamily="34" charset="0"/>
              </a:rPr>
              <a:t> on a given AP Exam</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b="1" dirty="0">
                <a:solidFill>
                  <a:schemeClr val="accent1"/>
                </a:solidFill>
                <a:latin typeface="Calibri" pitchFamily="34" charset="0"/>
              </a:rPr>
              <a:t>Free</a:t>
            </a:r>
            <a:r>
              <a:rPr lang="en-US" sz="1400" dirty="0">
                <a:solidFill>
                  <a:schemeClr val="accent1"/>
                </a:solidFill>
                <a:latin typeface="Calibri" pitchFamily="34" charset="0"/>
              </a:rPr>
              <a:t> for all schools that administer the PSAT/NMSQT (PN)</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dirty="0">
                <a:solidFill>
                  <a:schemeClr val="accent1"/>
                </a:solidFill>
                <a:latin typeface="Calibri" pitchFamily="34" charset="0"/>
              </a:rPr>
              <a:t>Designed to expand access to AP and ensure that no student with the </a:t>
            </a:r>
            <a:r>
              <a:rPr lang="en-US" sz="1400" b="1" dirty="0">
                <a:solidFill>
                  <a:schemeClr val="accent1"/>
                </a:solidFill>
                <a:latin typeface="Calibri" pitchFamily="34" charset="0"/>
              </a:rPr>
              <a:t>potential to succeed </a:t>
            </a:r>
            <a:r>
              <a:rPr lang="en-US" sz="1400" dirty="0" smtClean="0">
                <a:solidFill>
                  <a:schemeClr val="accent1"/>
                </a:solidFill>
                <a:latin typeface="Calibri" pitchFamily="34" charset="0"/>
              </a:rPr>
              <a:t>is </a:t>
            </a:r>
            <a:r>
              <a:rPr lang="en-US" sz="1400" dirty="0">
                <a:solidFill>
                  <a:schemeClr val="accent1"/>
                </a:solidFill>
                <a:latin typeface="Calibri" pitchFamily="34" charset="0"/>
              </a:rPr>
              <a:t>overlooked</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dirty="0">
                <a:solidFill>
                  <a:schemeClr val="accent1"/>
                </a:solidFill>
                <a:latin typeface="Calibri" pitchFamily="34" charset="0"/>
              </a:rPr>
              <a:t>School can </a:t>
            </a:r>
            <a:r>
              <a:rPr lang="en-US" sz="1400" b="1" dirty="0">
                <a:solidFill>
                  <a:schemeClr val="accent1"/>
                </a:solidFill>
                <a:latin typeface="Calibri" pitchFamily="34" charset="0"/>
              </a:rPr>
              <a:t>customize</a:t>
            </a:r>
            <a:r>
              <a:rPr lang="en-US" sz="1400" dirty="0">
                <a:solidFill>
                  <a:schemeClr val="accent1"/>
                </a:solidFill>
                <a:latin typeface="Calibri" pitchFamily="34" charset="0"/>
              </a:rPr>
              <a:t> the list and define the pool of students based on likelihood level (e.g. students are 50% likely to score a 3/4/5 vs. 70% likely)</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dirty="0">
                <a:solidFill>
                  <a:schemeClr val="accent1"/>
                </a:solidFill>
                <a:latin typeface="Calibri" pitchFamily="34" charset="0"/>
              </a:rPr>
              <a:t>The Tool provides a list of students that fit this criteria and are strong candidates for AP</a:t>
            </a:r>
          </a:p>
          <a:p>
            <a:pPr marL="114300" indent="-114300">
              <a:buFont typeface="Arial" charset="0"/>
              <a:buChar char="•"/>
            </a:pPr>
            <a:endParaRPr lang="en-US" sz="1400" dirty="0">
              <a:solidFill>
                <a:schemeClr val="accent1"/>
              </a:solidFill>
              <a:latin typeface="Calibri" pitchFamily="34" charset="0"/>
            </a:endParaRPr>
          </a:p>
          <a:p>
            <a:pPr marL="114300" indent="-114300">
              <a:buFont typeface="Arial" charset="0"/>
              <a:buChar char="•"/>
            </a:pPr>
            <a:r>
              <a:rPr lang="en-US" sz="1400" dirty="0">
                <a:solidFill>
                  <a:schemeClr val="accent1"/>
                </a:solidFill>
                <a:latin typeface="Calibri" pitchFamily="34" charset="0"/>
              </a:rPr>
              <a:t>We </a:t>
            </a:r>
            <a:r>
              <a:rPr lang="en-US" sz="1400" dirty="0" smtClean="0">
                <a:solidFill>
                  <a:schemeClr val="accent1"/>
                </a:solidFill>
                <a:latin typeface="Calibri" pitchFamily="34" charset="0"/>
              </a:rPr>
              <a:t>provide </a:t>
            </a:r>
            <a:r>
              <a:rPr lang="en-US" sz="1400" b="1" dirty="0">
                <a:solidFill>
                  <a:schemeClr val="accent1"/>
                </a:solidFill>
                <a:latin typeface="Calibri" pitchFamily="34" charset="0"/>
              </a:rPr>
              <a:t>specialized</a:t>
            </a:r>
            <a:r>
              <a:rPr lang="en-US" sz="1400" dirty="0">
                <a:solidFill>
                  <a:schemeClr val="accent1"/>
                </a:solidFill>
                <a:latin typeface="Calibri" pitchFamily="34" charset="0"/>
              </a:rPr>
              <a:t> training to your District  on this tool</a:t>
            </a:r>
          </a:p>
        </p:txBody>
      </p:sp>
      <p:pic>
        <p:nvPicPr>
          <p:cNvPr id="20487" name="Picture 3" descr="6 - Subject Detail.png"/>
          <p:cNvPicPr>
            <a:picLocks noChangeAspect="1"/>
          </p:cNvPicPr>
          <p:nvPr/>
        </p:nvPicPr>
        <p:blipFill>
          <a:blip r:embed="rId3" cstate="print"/>
          <a:srcRect l="26907" t="10532" r="1215" b="5988"/>
          <a:stretch>
            <a:fillRect/>
          </a:stretch>
        </p:blipFill>
        <p:spPr bwMode="auto">
          <a:xfrm>
            <a:off x="4876801" y="3581400"/>
            <a:ext cx="3418114" cy="2928505"/>
          </a:xfrm>
          <a:prstGeom prst="rect">
            <a:avLst/>
          </a:prstGeom>
          <a:noFill/>
          <a:ln w="3175">
            <a:solidFill>
              <a:srgbClr val="080808"/>
            </a:solidFill>
            <a:miter lim="800000"/>
            <a:headEnd/>
            <a:tailEnd/>
          </a:ln>
        </p:spPr>
      </p:pic>
      <p:pic>
        <p:nvPicPr>
          <p:cNvPr id="20488" name="Picture 3" descr="4 - Step 3 - Select Pool.png"/>
          <p:cNvPicPr>
            <a:picLocks noChangeAspect="1"/>
          </p:cNvPicPr>
          <p:nvPr/>
        </p:nvPicPr>
        <p:blipFill>
          <a:blip r:embed="rId4" cstate="print"/>
          <a:srcRect l="27390" t="10599" r="749" b="763"/>
          <a:stretch>
            <a:fillRect/>
          </a:stretch>
        </p:blipFill>
        <p:spPr bwMode="auto">
          <a:xfrm>
            <a:off x="5943600" y="1143000"/>
            <a:ext cx="2743200" cy="2852738"/>
          </a:xfrm>
          <a:prstGeom prst="rect">
            <a:avLst/>
          </a:prstGeom>
          <a:noFill/>
          <a:ln w="3175">
            <a:solidFill>
              <a:srgbClr val="080808"/>
            </a:solidFill>
            <a:miter lim="800000"/>
            <a:headEnd/>
            <a:tailEnd/>
          </a:ln>
        </p:spPr>
      </p:pic>
      <p:cxnSp>
        <p:nvCxnSpPr>
          <p:cNvPr id="14" name="Straight Arrow Connector 13"/>
          <p:cNvCxnSpPr/>
          <p:nvPr/>
        </p:nvCxnSpPr>
        <p:spPr>
          <a:xfrm flipV="1">
            <a:off x="3635829" y="5856514"/>
            <a:ext cx="1240971" cy="97973"/>
          </a:xfrm>
          <a:prstGeom prst="straightConnector1">
            <a:avLst/>
          </a:prstGeom>
          <a:ln w="381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5932714" y="2971800"/>
            <a:ext cx="2754086" cy="1066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ounded Rectangle 19"/>
          <p:cNvSpPr/>
          <p:nvPr/>
        </p:nvSpPr>
        <p:spPr>
          <a:xfrm>
            <a:off x="4887686" y="4800600"/>
            <a:ext cx="870857" cy="174171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6" name="Straight Arrow Connector 25"/>
          <p:cNvCxnSpPr/>
          <p:nvPr/>
        </p:nvCxnSpPr>
        <p:spPr>
          <a:xfrm flipV="1">
            <a:off x="4223657" y="3265717"/>
            <a:ext cx="1687286" cy="380997"/>
          </a:xfrm>
          <a:prstGeom prst="straightConnector1">
            <a:avLst/>
          </a:prstGeom>
          <a:ln w="381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1" descr="7415-banner_1.png"/>
          <p:cNvPicPr>
            <a:picLocks noChangeAspect="1"/>
          </p:cNvPicPr>
          <p:nvPr/>
        </p:nvPicPr>
        <p:blipFill>
          <a:blip r:embed="rId3" cstate="print"/>
          <a:srcRect/>
          <a:stretch>
            <a:fillRect/>
          </a:stretch>
        </p:blipFill>
        <p:spPr bwMode="auto">
          <a:xfrm>
            <a:off x="873125" y="4198938"/>
            <a:ext cx="7966075" cy="1241425"/>
          </a:xfrm>
          <a:prstGeom prst="rect">
            <a:avLst/>
          </a:prstGeom>
          <a:noFill/>
          <a:ln w="9525">
            <a:noFill/>
            <a:miter lim="800000"/>
            <a:headEnd/>
            <a:tailEnd/>
          </a:ln>
        </p:spPr>
      </p:pic>
      <p:pic>
        <p:nvPicPr>
          <p:cNvPr id="50179" name="Picture 18" descr="cyan-banner_1.png"/>
          <p:cNvPicPr>
            <a:picLocks noChangeAspect="1"/>
          </p:cNvPicPr>
          <p:nvPr/>
        </p:nvPicPr>
        <p:blipFill>
          <a:blip r:embed="rId4" cstate="print"/>
          <a:srcRect/>
          <a:stretch>
            <a:fillRect/>
          </a:stretch>
        </p:blipFill>
        <p:spPr bwMode="auto">
          <a:xfrm>
            <a:off x="871538" y="2106613"/>
            <a:ext cx="7543800" cy="1190625"/>
          </a:xfrm>
          <a:prstGeom prst="rect">
            <a:avLst/>
          </a:prstGeom>
          <a:noFill/>
          <a:ln w="9525">
            <a:noFill/>
            <a:miter lim="800000"/>
            <a:headEnd/>
            <a:tailEnd/>
          </a:ln>
        </p:spPr>
      </p:pic>
      <p:sp>
        <p:nvSpPr>
          <p:cNvPr id="6" name="Title 4"/>
          <p:cNvSpPr>
            <a:spLocks noGrp="1"/>
          </p:cNvSpPr>
          <p:nvPr>
            <p:ph type="title"/>
          </p:nvPr>
        </p:nvSpPr>
        <p:spPr>
          <a:xfrm>
            <a:off x="0" y="0"/>
            <a:ext cx="8055429" cy="827314"/>
          </a:xfrm>
        </p:spPr>
        <p:txBody>
          <a:bodyPr/>
          <a:lstStyle/>
          <a:p>
            <a:pPr>
              <a:defRPr/>
            </a:pPr>
            <a:r>
              <a:rPr lang="en-US" sz="3600" dirty="0" smtClean="0"/>
              <a:t>AP Potential Tips</a:t>
            </a:r>
            <a:endParaRPr lang="en-US" sz="3600" dirty="0"/>
          </a:p>
        </p:txBody>
      </p:sp>
      <p:sp>
        <p:nvSpPr>
          <p:cNvPr id="7" name="Rectangle 6"/>
          <p:cNvSpPr/>
          <p:nvPr/>
        </p:nvSpPr>
        <p:spPr>
          <a:xfrm>
            <a:off x="928688" y="1876425"/>
            <a:ext cx="2857500" cy="1322388"/>
          </a:xfrm>
          <a:prstGeom prst="rect">
            <a:avLst/>
          </a:prstGeom>
          <a:noFill/>
          <a:effectLst>
            <a:outerShdw blurRad="76200" dir="18900000" sy="23000" kx="-1200000" algn="bl" rotWithShape="0">
              <a:prstClr val="black">
                <a:alpha val="20000"/>
              </a:prstClr>
            </a:outerShdw>
          </a:effectLst>
        </p:spPr>
        <p:style>
          <a:lnRef idx="0">
            <a:scrgbClr r="0" g="0" b="0"/>
          </a:lnRef>
          <a:fillRef idx="1002">
            <a:schemeClr val="lt1"/>
          </a:fillRef>
          <a:effectRef idx="0">
            <a:scrgbClr r="0" g="0" b="0"/>
          </a:effectRef>
          <a:fontRef idx="major"/>
        </p:style>
        <p:txBody>
          <a:bodyPr>
            <a:spAutoFit/>
          </a:bodyPr>
          <a:lstStyle/>
          <a:p>
            <a:pPr eaLnBrk="0" hangingPunct="0">
              <a:defRPr/>
            </a:pPr>
            <a:endParaRPr lang="en-US" sz="1600" dirty="0">
              <a:solidFill>
                <a:srgbClr val="3B0B01"/>
              </a:solidFill>
              <a:cs typeface="Arial" pitchFamily="34" charset="0"/>
            </a:endParaRPr>
          </a:p>
          <a:p>
            <a:pPr eaLnBrk="0" hangingPunct="0">
              <a:defRPr/>
            </a:pPr>
            <a:endParaRPr lang="en-US" sz="1600" dirty="0">
              <a:solidFill>
                <a:srgbClr val="3B0B01"/>
              </a:solidFill>
              <a:latin typeface="+mn-lt"/>
              <a:cs typeface="Arial" pitchFamily="34" charset="0"/>
            </a:endParaRPr>
          </a:p>
          <a:p>
            <a:pPr eaLnBrk="0" hangingPunct="0">
              <a:defRPr/>
            </a:pPr>
            <a:r>
              <a:rPr lang="en-US" sz="1600" dirty="0">
                <a:solidFill>
                  <a:schemeClr val="accent4">
                    <a:lumMod val="25000"/>
                  </a:schemeClr>
                </a:solidFill>
                <a:latin typeface="+mn-lt"/>
                <a:cs typeface="Arial" pitchFamily="34" charset="0"/>
              </a:rPr>
              <a:t>Export data into an Excel spreadsheet to make it easy </a:t>
            </a:r>
            <a:br>
              <a:rPr lang="en-US" sz="1600" dirty="0">
                <a:solidFill>
                  <a:schemeClr val="accent4">
                    <a:lumMod val="25000"/>
                  </a:schemeClr>
                </a:solidFill>
                <a:latin typeface="+mn-lt"/>
                <a:cs typeface="Arial" pitchFamily="34" charset="0"/>
              </a:rPr>
            </a:br>
            <a:r>
              <a:rPr lang="en-US" sz="1600" dirty="0">
                <a:solidFill>
                  <a:schemeClr val="accent4">
                    <a:lumMod val="25000"/>
                  </a:schemeClr>
                </a:solidFill>
                <a:latin typeface="+mn-lt"/>
                <a:cs typeface="Arial" pitchFamily="34" charset="0"/>
              </a:rPr>
              <a:t>to read and use</a:t>
            </a:r>
            <a:r>
              <a:rPr lang="en-US" sz="1600" dirty="0">
                <a:solidFill>
                  <a:srgbClr val="002060"/>
                </a:solidFill>
                <a:latin typeface="+mn-lt"/>
                <a:cs typeface="Arial" pitchFamily="34" charset="0"/>
              </a:rPr>
              <a:t>.</a:t>
            </a:r>
          </a:p>
        </p:txBody>
      </p:sp>
      <p:sp>
        <p:nvSpPr>
          <p:cNvPr id="8" name="Rectangle 7"/>
          <p:cNvSpPr/>
          <p:nvPr/>
        </p:nvSpPr>
        <p:spPr>
          <a:xfrm>
            <a:off x="928688" y="4071938"/>
            <a:ext cx="2857500" cy="1323975"/>
          </a:xfrm>
          <a:prstGeom prst="rect">
            <a:avLst/>
          </a:prstGeom>
          <a:noFill/>
          <a:effectLst>
            <a:outerShdw blurRad="76200" dir="18900000" sy="23000" kx="-1200000" algn="bl" rotWithShape="0">
              <a:prstClr val="black">
                <a:alpha val="20000"/>
              </a:prstClr>
            </a:outerShdw>
          </a:effectLst>
        </p:spPr>
        <p:style>
          <a:lnRef idx="0">
            <a:scrgbClr r="0" g="0" b="0"/>
          </a:lnRef>
          <a:fillRef idx="1002">
            <a:schemeClr val="lt1"/>
          </a:fillRef>
          <a:effectRef idx="0">
            <a:scrgbClr r="0" g="0" b="0"/>
          </a:effectRef>
          <a:fontRef idx="major"/>
        </p:style>
        <p:txBody>
          <a:bodyPr>
            <a:spAutoFit/>
          </a:bodyPr>
          <a:lstStyle/>
          <a:p>
            <a:pPr eaLnBrk="0" hangingPunct="0">
              <a:defRPr/>
            </a:pPr>
            <a:endParaRPr lang="en-US" sz="1600" dirty="0">
              <a:solidFill>
                <a:schemeClr val="accent4">
                  <a:lumMod val="25000"/>
                </a:schemeClr>
              </a:solidFill>
              <a:cs typeface="Arial" pitchFamily="34" charset="0"/>
            </a:endParaRPr>
          </a:p>
          <a:p>
            <a:pPr eaLnBrk="0" hangingPunct="0">
              <a:defRPr/>
            </a:pPr>
            <a:r>
              <a:rPr lang="en-US" sz="1600" dirty="0">
                <a:solidFill>
                  <a:schemeClr val="accent4">
                    <a:lumMod val="25000"/>
                  </a:schemeClr>
                </a:solidFill>
                <a:cs typeface="Arial" pitchFamily="34" charset="0"/>
              </a:rPr>
              <a:t>Create letters to parents. </a:t>
            </a:r>
            <a:br>
              <a:rPr lang="en-US" sz="1600" dirty="0">
                <a:solidFill>
                  <a:schemeClr val="accent4">
                    <a:lumMod val="25000"/>
                  </a:schemeClr>
                </a:solidFill>
                <a:cs typeface="Arial" pitchFamily="34" charset="0"/>
              </a:rPr>
            </a:br>
            <a:r>
              <a:rPr lang="en-US" sz="1600" dirty="0">
                <a:solidFill>
                  <a:schemeClr val="accent4">
                    <a:lumMod val="25000"/>
                  </a:schemeClr>
                </a:solidFill>
                <a:cs typeface="Arial" pitchFamily="34" charset="0"/>
              </a:rPr>
              <a:t>AP Potential provides </a:t>
            </a:r>
            <a:br>
              <a:rPr lang="en-US" sz="1600" dirty="0">
                <a:solidFill>
                  <a:schemeClr val="accent4">
                    <a:lumMod val="25000"/>
                  </a:schemeClr>
                </a:solidFill>
                <a:cs typeface="Arial" pitchFamily="34" charset="0"/>
              </a:rPr>
            </a:br>
            <a:r>
              <a:rPr lang="en-US" sz="1600" dirty="0">
                <a:solidFill>
                  <a:schemeClr val="accent4">
                    <a:lumMod val="25000"/>
                  </a:schemeClr>
                </a:solidFill>
                <a:cs typeface="Arial" pitchFamily="34" charset="0"/>
              </a:rPr>
              <a:t>sample letters in English </a:t>
            </a:r>
            <a:br>
              <a:rPr lang="en-US" sz="1600" dirty="0">
                <a:solidFill>
                  <a:schemeClr val="accent4">
                    <a:lumMod val="25000"/>
                  </a:schemeClr>
                </a:solidFill>
                <a:cs typeface="Arial" pitchFamily="34" charset="0"/>
              </a:rPr>
            </a:br>
            <a:r>
              <a:rPr lang="en-US" sz="1600" dirty="0">
                <a:solidFill>
                  <a:schemeClr val="accent4">
                    <a:lumMod val="25000"/>
                  </a:schemeClr>
                </a:solidFill>
                <a:cs typeface="Arial" pitchFamily="34" charset="0"/>
              </a:rPr>
              <a:t>and Spanish.</a:t>
            </a:r>
          </a:p>
        </p:txBody>
      </p:sp>
      <p:pic>
        <p:nvPicPr>
          <p:cNvPr id="50183" name="Picture 8" descr="big-bullet_yellow.png"/>
          <p:cNvPicPr>
            <a:picLocks noChangeAspect="1"/>
          </p:cNvPicPr>
          <p:nvPr/>
        </p:nvPicPr>
        <p:blipFill>
          <a:blip r:embed="rId5" cstate="print"/>
          <a:srcRect/>
          <a:stretch>
            <a:fillRect/>
          </a:stretch>
        </p:blipFill>
        <p:spPr bwMode="auto">
          <a:xfrm>
            <a:off x="466725" y="1481138"/>
            <a:ext cx="879475" cy="1055687"/>
          </a:xfrm>
          <a:prstGeom prst="rect">
            <a:avLst/>
          </a:prstGeom>
          <a:noFill/>
          <a:ln w="9525">
            <a:noFill/>
            <a:miter lim="800000"/>
            <a:headEnd/>
            <a:tailEnd/>
          </a:ln>
        </p:spPr>
      </p:pic>
      <p:sp>
        <p:nvSpPr>
          <p:cNvPr id="50184" name="TextBox 10"/>
          <p:cNvSpPr txBox="1">
            <a:spLocks noChangeArrowheads="1"/>
          </p:cNvSpPr>
          <p:nvPr/>
        </p:nvSpPr>
        <p:spPr bwMode="auto">
          <a:xfrm rot="-808865">
            <a:off x="663575" y="1751013"/>
            <a:ext cx="615950" cy="307975"/>
          </a:xfrm>
          <a:prstGeom prst="rect">
            <a:avLst/>
          </a:prstGeom>
          <a:noFill/>
          <a:ln w="9525">
            <a:noFill/>
            <a:miter lim="800000"/>
            <a:headEnd/>
            <a:tailEnd/>
          </a:ln>
        </p:spPr>
        <p:txBody>
          <a:bodyPr>
            <a:spAutoFit/>
          </a:bodyPr>
          <a:lstStyle/>
          <a:p>
            <a:pPr eaLnBrk="0" hangingPunct="0"/>
            <a:r>
              <a:rPr lang="en-US" sz="1400" b="1">
                <a:cs typeface="Arial" pitchFamily="34" charset="0"/>
              </a:rPr>
              <a:t>TIP</a:t>
            </a:r>
          </a:p>
        </p:txBody>
      </p:sp>
      <p:pic>
        <p:nvPicPr>
          <p:cNvPr id="50185" name="Picture 11" descr="big-bullet_yellow.png"/>
          <p:cNvPicPr>
            <a:picLocks noChangeAspect="1"/>
          </p:cNvPicPr>
          <p:nvPr/>
        </p:nvPicPr>
        <p:blipFill>
          <a:blip r:embed="rId5" cstate="print"/>
          <a:srcRect/>
          <a:stretch>
            <a:fillRect/>
          </a:stretch>
        </p:blipFill>
        <p:spPr bwMode="auto">
          <a:xfrm>
            <a:off x="466725" y="3589338"/>
            <a:ext cx="879475" cy="1054100"/>
          </a:xfrm>
          <a:prstGeom prst="rect">
            <a:avLst/>
          </a:prstGeom>
          <a:noFill/>
          <a:ln w="9525">
            <a:noFill/>
            <a:miter lim="800000"/>
            <a:headEnd/>
            <a:tailEnd/>
          </a:ln>
        </p:spPr>
      </p:pic>
      <p:sp>
        <p:nvSpPr>
          <p:cNvPr id="50186" name="TextBox 12"/>
          <p:cNvSpPr txBox="1">
            <a:spLocks noChangeArrowheads="1"/>
          </p:cNvSpPr>
          <p:nvPr/>
        </p:nvSpPr>
        <p:spPr bwMode="auto">
          <a:xfrm rot="-808865">
            <a:off x="663575" y="3859213"/>
            <a:ext cx="615950" cy="307975"/>
          </a:xfrm>
          <a:prstGeom prst="rect">
            <a:avLst/>
          </a:prstGeom>
          <a:noFill/>
          <a:ln w="9525">
            <a:noFill/>
            <a:miter lim="800000"/>
            <a:headEnd/>
            <a:tailEnd/>
          </a:ln>
        </p:spPr>
        <p:txBody>
          <a:bodyPr>
            <a:spAutoFit/>
          </a:bodyPr>
          <a:lstStyle/>
          <a:p>
            <a:pPr eaLnBrk="0" hangingPunct="0"/>
            <a:r>
              <a:rPr lang="en-US" sz="1400" b="1">
                <a:cs typeface="Arial" pitchFamily="34" charset="0"/>
              </a:rPr>
              <a:t>TIP</a:t>
            </a:r>
          </a:p>
        </p:txBody>
      </p:sp>
      <p:pic>
        <p:nvPicPr>
          <p:cNvPr id="14" name="Picture 1"/>
          <p:cNvPicPr>
            <a:picLocks noChangeAspect="1" noChangeArrowheads="1"/>
          </p:cNvPicPr>
          <p:nvPr/>
        </p:nvPicPr>
        <p:blipFill>
          <a:blip r:embed="rId6" cstate="print"/>
          <a:srcRect t="4254"/>
          <a:stretch>
            <a:fillRect/>
          </a:stretch>
        </p:blipFill>
        <p:spPr bwMode="auto">
          <a:xfrm>
            <a:off x="4308475" y="1144588"/>
            <a:ext cx="4383088" cy="4435475"/>
          </a:xfrm>
          <a:prstGeom prst="rect">
            <a:avLst/>
          </a:prstGeom>
          <a:noFill/>
          <a:ln w="9525">
            <a:solidFill>
              <a:schemeClr val="tx2"/>
            </a:solidFill>
            <a:miter lim="800000"/>
            <a:headEnd/>
            <a:tailEnd/>
          </a:ln>
          <a:effectLst>
            <a:outerShdw blurRad="76200" dir="18900000" sy="23000" kx="-1200000" algn="bl" rotWithShape="0">
              <a:prstClr val="black">
                <a:alpha val="20000"/>
              </a:prstClr>
            </a:outerShdw>
          </a:effectLst>
        </p:spPr>
      </p:pic>
      <p:cxnSp>
        <p:nvCxnSpPr>
          <p:cNvPr id="50188" name="Straight Arrow Connector 14"/>
          <p:cNvCxnSpPr>
            <a:cxnSpLocks noChangeShapeType="1"/>
          </p:cNvCxnSpPr>
          <p:nvPr/>
        </p:nvCxnSpPr>
        <p:spPr bwMode="auto">
          <a:xfrm>
            <a:off x="2500313" y="3062288"/>
            <a:ext cx="1917700" cy="528637"/>
          </a:xfrm>
          <a:prstGeom prst="straightConnector1">
            <a:avLst/>
          </a:prstGeom>
          <a:noFill/>
          <a:ln w="25400" algn="ctr">
            <a:solidFill>
              <a:srgbClr val="FF0000"/>
            </a:solidFill>
            <a:round/>
            <a:headEnd/>
            <a:tailEnd type="triangle" w="med" len="med"/>
          </a:ln>
        </p:spPr>
      </p:cxnSp>
      <p:cxnSp>
        <p:nvCxnSpPr>
          <p:cNvPr id="50189" name="Straight Arrow Connector 15"/>
          <p:cNvCxnSpPr>
            <a:cxnSpLocks noChangeShapeType="1"/>
          </p:cNvCxnSpPr>
          <p:nvPr/>
        </p:nvCxnSpPr>
        <p:spPr bwMode="auto">
          <a:xfrm>
            <a:off x="3265488" y="4502150"/>
            <a:ext cx="1163637" cy="14288"/>
          </a:xfrm>
          <a:prstGeom prst="straightConnector1">
            <a:avLst/>
          </a:prstGeom>
          <a:noFill/>
          <a:ln w="25400" algn="ctr">
            <a:solidFill>
              <a:srgbClr val="FF0000"/>
            </a:solidFill>
            <a:round/>
            <a:headEnd/>
            <a:tailEnd type="triangle" w="med" len="med"/>
          </a:ln>
        </p:spPr>
      </p:cxnSp>
      <p:pic>
        <p:nvPicPr>
          <p:cNvPr id="50190" name="Picture 25"/>
          <p:cNvPicPr>
            <a:picLocks noChangeAspect="1" noChangeArrowheads="1"/>
          </p:cNvPicPr>
          <p:nvPr/>
        </p:nvPicPr>
        <p:blipFill>
          <a:blip r:embed="rId7" cstate="print"/>
          <a:srcRect/>
          <a:stretch>
            <a:fillRect/>
          </a:stretch>
        </p:blipFill>
        <p:spPr bwMode="auto">
          <a:xfrm>
            <a:off x="242888" y="6180138"/>
            <a:ext cx="1819275" cy="371475"/>
          </a:xfrm>
          <a:prstGeom prst="rect">
            <a:avLst/>
          </a:prstGeom>
          <a:noFill/>
          <a:ln w="9525">
            <a:noFill/>
            <a:miter lim="800000"/>
            <a:headEnd/>
            <a:tailEnd/>
          </a:ln>
        </p:spPr>
      </p:pic>
      <p:sp>
        <p:nvSpPr>
          <p:cNvPr id="16" name="Rectangle 15"/>
          <p:cNvSpPr/>
          <p:nvPr/>
        </p:nvSpPr>
        <p:spPr>
          <a:xfrm>
            <a:off x="7064375" y="6292850"/>
            <a:ext cx="2079625" cy="51752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39738" y="147638"/>
            <a:ext cx="7713662" cy="738187"/>
          </a:xfrm>
        </p:spPr>
        <p:txBody>
          <a:bodyPr/>
          <a:lstStyle/>
          <a:p>
            <a:pPr eaLnBrk="1" hangingPunct="1"/>
            <a:r>
              <a:rPr lang="en-US" sz="2400" dirty="0" smtClean="0"/>
              <a:t>There are strong correlations between the AP Exam and specific PN sections </a:t>
            </a:r>
          </a:p>
        </p:txBody>
      </p:sp>
      <p:sp>
        <p:nvSpPr>
          <p:cNvPr id="1741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C195CCEA-30F1-4EBD-9AE0-59DC2A3F8589}" type="slidenum">
              <a:rPr smtClean="0"/>
              <a:pPr fontAlgn="base">
                <a:spcBef>
                  <a:spcPct val="0"/>
                </a:spcBef>
                <a:spcAft>
                  <a:spcPct val="0"/>
                </a:spcAft>
                <a:defRPr/>
              </a:pPr>
              <a:t>15</a:t>
            </a:fld>
            <a:endParaRPr smtClean="0"/>
          </a:p>
        </p:txBody>
      </p:sp>
      <p:graphicFrame>
        <p:nvGraphicFramePr>
          <p:cNvPr id="5" name="Table 4"/>
          <p:cNvGraphicFramePr>
            <a:graphicFrameLocks noGrp="1"/>
          </p:cNvGraphicFramePr>
          <p:nvPr/>
        </p:nvGraphicFramePr>
        <p:xfrm>
          <a:off x="133350" y="1222375"/>
          <a:ext cx="4267200" cy="4267200"/>
        </p:xfrm>
        <a:graphic>
          <a:graphicData uri="http://schemas.openxmlformats.org/drawingml/2006/table">
            <a:tbl>
              <a:tblPr firstRow="1" bandRow="1">
                <a:tableStyleId>{5C22544A-7EE6-4342-B048-85BDC9FD1C3A}</a:tableStyleId>
              </a:tblPr>
              <a:tblGrid>
                <a:gridCol w="1676399"/>
                <a:gridCol w="1144293"/>
                <a:gridCol w="1446508"/>
              </a:tblGrid>
              <a:tr h="255494">
                <a:tc>
                  <a:txBody>
                    <a:bodyPr/>
                    <a:lstStyle/>
                    <a:p>
                      <a:pPr algn="ctr"/>
                      <a:r>
                        <a:rPr lang="en-US" sz="1400" dirty="0" smtClean="0"/>
                        <a:t>Exam</a:t>
                      </a:r>
                      <a:r>
                        <a:rPr lang="en-US" sz="1400" baseline="0" dirty="0" smtClean="0"/>
                        <a:t> </a:t>
                      </a:r>
                      <a:endParaRPr lang="en-US" sz="1400" dirty="0"/>
                    </a:p>
                  </a:txBody>
                  <a:tcPr>
                    <a:solidFill>
                      <a:schemeClr val="tx2">
                        <a:lumMod val="50000"/>
                      </a:schemeClr>
                    </a:solidFill>
                  </a:tcPr>
                </a:tc>
                <a:tc>
                  <a:txBody>
                    <a:bodyPr/>
                    <a:lstStyle/>
                    <a:p>
                      <a:pPr algn="ctr"/>
                      <a:r>
                        <a:rPr lang="en-US" sz="1400" dirty="0" smtClean="0"/>
                        <a:t>Correlation</a:t>
                      </a:r>
                      <a:endParaRPr lang="en-US" sz="1400" dirty="0"/>
                    </a:p>
                  </a:txBody>
                  <a:tcPr>
                    <a:solidFill>
                      <a:schemeClr val="tx2">
                        <a:lumMod val="50000"/>
                      </a:schemeClr>
                    </a:solidFill>
                  </a:tcPr>
                </a:tc>
                <a:tc>
                  <a:txBody>
                    <a:bodyPr/>
                    <a:lstStyle/>
                    <a:p>
                      <a:pPr algn="ctr"/>
                      <a:r>
                        <a:rPr lang="en-US" sz="1400" dirty="0" smtClean="0"/>
                        <a:t>PN Section(s)</a:t>
                      </a:r>
                      <a:endParaRPr lang="en-US" sz="1400" dirty="0"/>
                    </a:p>
                  </a:txBody>
                  <a:tcPr>
                    <a:solidFill>
                      <a:schemeClr val="tx2">
                        <a:lumMod val="50000"/>
                      </a:schemeClr>
                    </a:solidFill>
                  </a:tcPr>
                </a:tc>
              </a:tr>
              <a:tr h="255494">
                <a:tc>
                  <a:txBody>
                    <a:bodyPr/>
                    <a:lstStyle/>
                    <a:p>
                      <a:r>
                        <a:rPr lang="en-US" sz="1400" dirty="0" smtClean="0"/>
                        <a:t>Art History</a:t>
                      </a:r>
                      <a:endParaRPr lang="en-US" sz="1400" dirty="0"/>
                    </a:p>
                  </a:txBody>
                  <a:tcPr/>
                </a:tc>
                <a:tc>
                  <a:txBody>
                    <a:bodyPr/>
                    <a:lstStyle/>
                    <a:p>
                      <a:pPr algn="ctr"/>
                      <a:r>
                        <a:rPr lang="en-US" sz="1400" dirty="0" smtClean="0"/>
                        <a:t>.575</a:t>
                      </a:r>
                      <a:endParaRPr lang="en-US" sz="1400" dirty="0"/>
                    </a:p>
                  </a:txBody>
                  <a:tcPr/>
                </a:tc>
                <a:tc>
                  <a:txBody>
                    <a:bodyPr/>
                    <a:lstStyle/>
                    <a:p>
                      <a:pPr algn="ctr"/>
                      <a:r>
                        <a:rPr lang="en-US" sz="1400" dirty="0" smtClean="0"/>
                        <a:t>V+W</a:t>
                      </a:r>
                      <a:endParaRPr lang="en-US" sz="1400" dirty="0"/>
                    </a:p>
                  </a:txBody>
                  <a:tcPr/>
                </a:tc>
              </a:tr>
              <a:tr h="255494">
                <a:tc>
                  <a:txBody>
                    <a:bodyPr/>
                    <a:lstStyle/>
                    <a:p>
                      <a:r>
                        <a:rPr lang="en-US" sz="1400" dirty="0" smtClean="0"/>
                        <a:t>Biology</a:t>
                      </a:r>
                      <a:endParaRPr lang="en-US" sz="1400" dirty="0"/>
                    </a:p>
                  </a:txBody>
                  <a:tcPr/>
                </a:tc>
                <a:tc>
                  <a:txBody>
                    <a:bodyPr/>
                    <a:lstStyle/>
                    <a:p>
                      <a:pPr algn="ctr"/>
                      <a:r>
                        <a:rPr lang="en-US" sz="1400" dirty="0" smtClean="0"/>
                        <a:t>656</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Calculus AB</a:t>
                      </a:r>
                      <a:endParaRPr lang="en-US" sz="1400" dirty="0"/>
                    </a:p>
                  </a:txBody>
                  <a:tcPr/>
                </a:tc>
                <a:tc>
                  <a:txBody>
                    <a:bodyPr/>
                    <a:lstStyle/>
                    <a:p>
                      <a:pPr algn="ctr"/>
                      <a:r>
                        <a:rPr lang="en-US" sz="1400" dirty="0" smtClean="0"/>
                        <a:t>.530</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Calculus BC</a:t>
                      </a:r>
                      <a:endParaRPr lang="en-US" sz="1400" dirty="0"/>
                    </a:p>
                  </a:txBody>
                  <a:tcPr/>
                </a:tc>
                <a:tc>
                  <a:txBody>
                    <a:bodyPr/>
                    <a:lstStyle/>
                    <a:p>
                      <a:pPr algn="ctr"/>
                      <a:r>
                        <a:rPr lang="en-US" sz="1400" dirty="0" smtClean="0"/>
                        <a:t>.484</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Chemistry</a:t>
                      </a:r>
                      <a:endParaRPr lang="en-US" sz="1400" dirty="0"/>
                    </a:p>
                  </a:txBody>
                  <a:tcPr/>
                </a:tc>
                <a:tc>
                  <a:txBody>
                    <a:bodyPr/>
                    <a:lstStyle/>
                    <a:p>
                      <a:pPr algn="ctr"/>
                      <a:r>
                        <a:rPr lang="en-US" sz="1400" dirty="0" smtClean="0"/>
                        <a:t>.599</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Computer </a:t>
                      </a:r>
                      <a:r>
                        <a:rPr lang="en-US" sz="1400" dirty="0" err="1" smtClean="0"/>
                        <a:t>Sci</a:t>
                      </a:r>
                      <a:r>
                        <a:rPr lang="en-US" sz="1400" dirty="0" smtClean="0"/>
                        <a:t> A</a:t>
                      </a:r>
                      <a:endParaRPr lang="en-US" sz="1400" dirty="0"/>
                    </a:p>
                  </a:txBody>
                  <a:tcPr/>
                </a:tc>
                <a:tc>
                  <a:txBody>
                    <a:bodyPr/>
                    <a:lstStyle/>
                    <a:p>
                      <a:pPr algn="ctr"/>
                      <a:r>
                        <a:rPr lang="en-US" sz="1400" dirty="0" smtClean="0"/>
                        <a:t>.511</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English</a:t>
                      </a:r>
                      <a:r>
                        <a:rPr lang="en-US" sz="1400" baseline="0" dirty="0" smtClean="0"/>
                        <a:t> Lang</a:t>
                      </a:r>
                    </a:p>
                  </a:txBody>
                  <a:tcPr/>
                </a:tc>
                <a:tc>
                  <a:txBody>
                    <a:bodyPr/>
                    <a:lstStyle/>
                    <a:p>
                      <a:pPr algn="ctr"/>
                      <a:r>
                        <a:rPr lang="en-US" sz="1400" dirty="0" smtClean="0"/>
                        <a:t>.732</a:t>
                      </a:r>
                      <a:endParaRPr lang="en-US" sz="1400" dirty="0"/>
                    </a:p>
                  </a:txBody>
                  <a:tcPr/>
                </a:tc>
                <a:tc>
                  <a:txBody>
                    <a:bodyPr/>
                    <a:lstStyle/>
                    <a:p>
                      <a:pPr algn="ctr"/>
                      <a:r>
                        <a:rPr lang="en-US" sz="1400" dirty="0" smtClean="0"/>
                        <a:t>V+W</a:t>
                      </a:r>
                      <a:endParaRPr lang="en-US" sz="1400" dirty="0"/>
                    </a:p>
                  </a:txBody>
                  <a:tcPr/>
                </a:tc>
              </a:tr>
              <a:tr h="255494">
                <a:tc>
                  <a:txBody>
                    <a:bodyPr/>
                    <a:lstStyle/>
                    <a:p>
                      <a:r>
                        <a:rPr lang="en-US" sz="1400" dirty="0" smtClean="0"/>
                        <a:t>English</a:t>
                      </a:r>
                      <a:r>
                        <a:rPr lang="en-US" sz="1400" baseline="0" dirty="0" smtClean="0"/>
                        <a:t> Lit</a:t>
                      </a:r>
                      <a:endParaRPr lang="en-US" sz="1400" dirty="0"/>
                    </a:p>
                  </a:txBody>
                  <a:tcPr/>
                </a:tc>
                <a:tc>
                  <a:txBody>
                    <a:bodyPr/>
                    <a:lstStyle/>
                    <a:p>
                      <a:pPr algn="ctr"/>
                      <a:r>
                        <a:rPr lang="en-US" sz="1400" dirty="0" smtClean="0"/>
                        <a:t>.727</a:t>
                      </a:r>
                      <a:endParaRPr lang="en-US" sz="1400" dirty="0"/>
                    </a:p>
                  </a:txBody>
                  <a:tcPr/>
                </a:tc>
                <a:tc>
                  <a:txBody>
                    <a:bodyPr/>
                    <a:lstStyle/>
                    <a:p>
                      <a:pPr algn="ctr"/>
                      <a:r>
                        <a:rPr lang="en-US" sz="1400" dirty="0" smtClean="0"/>
                        <a:t>V+W</a:t>
                      </a:r>
                      <a:endParaRPr lang="en-US" sz="1400" dirty="0"/>
                    </a:p>
                  </a:txBody>
                  <a:tcPr/>
                </a:tc>
              </a:tr>
              <a:tr h="255494">
                <a:tc>
                  <a:txBody>
                    <a:bodyPr/>
                    <a:lstStyle/>
                    <a:p>
                      <a:r>
                        <a:rPr lang="en-US" sz="1400" dirty="0" smtClean="0"/>
                        <a:t>Environmental </a:t>
                      </a:r>
                      <a:r>
                        <a:rPr lang="en-US" sz="1400" dirty="0" err="1" smtClean="0"/>
                        <a:t>Sci</a:t>
                      </a:r>
                      <a:endParaRPr lang="en-US" sz="1400" dirty="0"/>
                    </a:p>
                  </a:txBody>
                  <a:tcPr/>
                </a:tc>
                <a:tc>
                  <a:txBody>
                    <a:bodyPr/>
                    <a:lstStyle/>
                    <a:p>
                      <a:pPr algn="ctr"/>
                      <a:r>
                        <a:rPr lang="en-US" sz="1400" dirty="0" smtClean="0"/>
                        <a:t>.632</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European</a:t>
                      </a:r>
                      <a:r>
                        <a:rPr lang="en-US" sz="1400" baseline="0" dirty="0" smtClean="0"/>
                        <a:t> History</a:t>
                      </a:r>
                      <a:endParaRPr lang="en-US" sz="1400" dirty="0"/>
                    </a:p>
                  </a:txBody>
                  <a:tcPr/>
                </a:tc>
                <a:tc>
                  <a:txBody>
                    <a:bodyPr/>
                    <a:lstStyle/>
                    <a:p>
                      <a:pPr algn="ctr"/>
                      <a:r>
                        <a:rPr lang="en-US" sz="1400" dirty="0" smtClean="0"/>
                        <a:t>.586</a:t>
                      </a:r>
                      <a:endParaRPr lang="en-US" sz="1400" dirty="0"/>
                    </a:p>
                  </a:txBody>
                  <a:tcPr/>
                </a:tc>
                <a:tc>
                  <a:txBody>
                    <a:bodyPr/>
                    <a:lstStyle/>
                    <a:p>
                      <a:pPr algn="ctr"/>
                      <a:r>
                        <a:rPr lang="en-US" sz="1400" dirty="0" smtClean="0"/>
                        <a:t>V+M+W</a:t>
                      </a:r>
                      <a:endParaRPr lang="en-US" sz="1400" dirty="0"/>
                    </a:p>
                  </a:txBody>
                  <a:tcPr/>
                </a:tc>
              </a:tr>
              <a:tr h="255494">
                <a:tc>
                  <a:txBody>
                    <a:bodyPr/>
                    <a:lstStyle/>
                    <a:p>
                      <a:r>
                        <a:rPr lang="en-US" sz="1400" dirty="0" err="1" smtClean="0"/>
                        <a:t>GoPo</a:t>
                      </a:r>
                      <a:r>
                        <a:rPr lang="en-US" sz="1400" dirty="0" smtClean="0"/>
                        <a:t>:</a:t>
                      </a:r>
                      <a:r>
                        <a:rPr lang="en-US" sz="1400" baseline="0" dirty="0" smtClean="0"/>
                        <a:t> Comparative</a:t>
                      </a:r>
                      <a:endParaRPr lang="en-US" sz="1400" dirty="0"/>
                    </a:p>
                  </a:txBody>
                  <a:tcPr/>
                </a:tc>
                <a:tc>
                  <a:txBody>
                    <a:bodyPr/>
                    <a:lstStyle/>
                    <a:p>
                      <a:pPr algn="ctr"/>
                      <a:r>
                        <a:rPr lang="en-US" sz="1400" dirty="0" smtClean="0"/>
                        <a:t>.523</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err="1" smtClean="0"/>
                        <a:t>GoPo</a:t>
                      </a:r>
                      <a:r>
                        <a:rPr lang="en-US" sz="1400" dirty="0" smtClean="0"/>
                        <a:t>: United</a:t>
                      </a:r>
                      <a:r>
                        <a:rPr lang="en-US" sz="1400" baseline="0" dirty="0" smtClean="0"/>
                        <a:t> States</a:t>
                      </a:r>
                      <a:endParaRPr lang="en-US" sz="1400" dirty="0"/>
                    </a:p>
                  </a:txBody>
                  <a:tcPr/>
                </a:tc>
                <a:tc>
                  <a:txBody>
                    <a:bodyPr/>
                    <a:lstStyle/>
                    <a:p>
                      <a:pPr algn="ctr"/>
                      <a:r>
                        <a:rPr lang="en-US" sz="1400" dirty="0" smtClean="0"/>
                        <a:t>.622</a:t>
                      </a:r>
                      <a:endParaRPr lang="en-US" sz="1400" dirty="0"/>
                    </a:p>
                  </a:txBody>
                  <a:tcPr/>
                </a:tc>
                <a:tc>
                  <a:txBody>
                    <a:bodyPr/>
                    <a:lstStyle/>
                    <a:p>
                      <a:pPr algn="ctr"/>
                      <a:r>
                        <a:rPr lang="en-US" sz="1400" dirty="0" smtClean="0"/>
                        <a:t>V+M+W</a:t>
                      </a:r>
                      <a:endParaRPr lang="en-US" sz="1400" dirty="0"/>
                    </a:p>
                  </a:txBody>
                  <a:tcPr/>
                </a:tc>
              </a:tr>
              <a:tr h="255494">
                <a:tc>
                  <a:txBody>
                    <a:bodyPr/>
                    <a:lstStyle/>
                    <a:p>
                      <a:r>
                        <a:rPr lang="en-US" sz="1400" dirty="0" smtClean="0"/>
                        <a:t>Human</a:t>
                      </a:r>
                      <a:r>
                        <a:rPr lang="en-US" sz="1400" baseline="0" dirty="0" smtClean="0"/>
                        <a:t> Geography</a:t>
                      </a:r>
                      <a:endParaRPr lang="en-US" sz="1400" dirty="0"/>
                    </a:p>
                  </a:txBody>
                  <a:tcPr/>
                </a:tc>
                <a:tc>
                  <a:txBody>
                    <a:bodyPr/>
                    <a:lstStyle/>
                    <a:p>
                      <a:pPr algn="ctr"/>
                      <a:r>
                        <a:rPr lang="en-US" sz="1400" dirty="0" smtClean="0"/>
                        <a:t>.606</a:t>
                      </a:r>
                      <a:endParaRPr lang="en-US" sz="1400" dirty="0"/>
                    </a:p>
                  </a:txBody>
                  <a:tcPr/>
                </a:tc>
                <a:tc>
                  <a:txBody>
                    <a:bodyPr/>
                    <a:lstStyle/>
                    <a:p>
                      <a:pPr algn="ctr"/>
                      <a:r>
                        <a:rPr lang="en-US" sz="1400" dirty="0" smtClean="0"/>
                        <a:t>V+M</a:t>
                      </a:r>
                      <a:endParaRPr lang="en-US" sz="1400" dirty="0"/>
                    </a:p>
                  </a:txBody>
                  <a:tcPr/>
                </a:tc>
              </a:tr>
            </a:tbl>
          </a:graphicData>
        </a:graphic>
      </p:graphicFrame>
      <p:graphicFrame>
        <p:nvGraphicFramePr>
          <p:cNvPr id="6" name="Table 5"/>
          <p:cNvGraphicFramePr>
            <a:graphicFrameLocks noGrp="1"/>
          </p:cNvGraphicFramePr>
          <p:nvPr/>
        </p:nvGraphicFramePr>
        <p:xfrm>
          <a:off x="4581525" y="1250950"/>
          <a:ext cx="4343401" cy="3962400"/>
        </p:xfrm>
        <a:graphic>
          <a:graphicData uri="http://schemas.openxmlformats.org/drawingml/2006/table">
            <a:tbl>
              <a:tblPr firstRow="1" bandRow="1">
                <a:tableStyleId>{5C22544A-7EE6-4342-B048-85BDC9FD1C3A}</a:tableStyleId>
              </a:tblPr>
              <a:tblGrid>
                <a:gridCol w="1797269"/>
                <a:gridCol w="1174532"/>
                <a:gridCol w="1371600"/>
              </a:tblGrid>
              <a:tr h="255494">
                <a:tc>
                  <a:txBody>
                    <a:bodyPr/>
                    <a:lstStyle/>
                    <a:p>
                      <a:pPr algn="ctr"/>
                      <a:r>
                        <a:rPr lang="en-US" sz="1400" dirty="0" smtClean="0"/>
                        <a:t>Exam</a:t>
                      </a:r>
                      <a:r>
                        <a:rPr lang="en-US" sz="1400" baseline="0" dirty="0" smtClean="0"/>
                        <a:t> </a:t>
                      </a:r>
                      <a:endParaRPr lang="en-US" sz="1400" dirty="0"/>
                    </a:p>
                  </a:txBody>
                  <a:tcPr>
                    <a:solidFill>
                      <a:schemeClr val="tx2">
                        <a:lumMod val="50000"/>
                      </a:schemeClr>
                    </a:solidFill>
                  </a:tcPr>
                </a:tc>
                <a:tc>
                  <a:txBody>
                    <a:bodyPr/>
                    <a:lstStyle/>
                    <a:p>
                      <a:pPr algn="ctr"/>
                      <a:r>
                        <a:rPr lang="en-US" sz="1400" dirty="0" smtClean="0"/>
                        <a:t>Correlation</a:t>
                      </a:r>
                      <a:endParaRPr lang="en-US" sz="1400" dirty="0"/>
                    </a:p>
                  </a:txBody>
                  <a:tcPr>
                    <a:solidFill>
                      <a:schemeClr val="tx2">
                        <a:lumMod val="50000"/>
                      </a:schemeClr>
                    </a:solidFill>
                  </a:tcPr>
                </a:tc>
                <a:tc>
                  <a:txBody>
                    <a:bodyPr/>
                    <a:lstStyle/>
                    <a:p>
                      <a:pPr algn="ctr"/>
                      <a:r>
                        <a:rPr lang="en-US" sz="1400" dirty="0" smtClean="0"/>
                        <a:t>PN Section(s)</a:t>
                      </a:r>
                      <a:endParaRPr lang="en-US" sz="1400" dirty="0"/>
                    </a:p>
                  </a:txBody>
                  <a:tcPr>
                    <a:solidFill>
                      <a:schemeClr val="tx2">
                        <a:lumMod val="50000"/>
                      </a:schemeClr>
                    </a:solidFill>
                  </a:tcPr>
                </a:tc>
              </a:tr>
              <a:tr h="255494">
                <a:tc>
                  <a:txBody>
                    <a:bodyPr/>
                    <a:lstStyle/>
                    <a:p>
                      <a:r>
                        <a:rPr lang="en-US" sz="1400" dirty="0" smtClean="0"/>
                        <a:t>Latin</a:t>
                      </a:r>
                      <a:endParaRPr lang="en-US" sz="1400" dirty="0"/>
                    </a:p>
                  </a:txBody>
                  <a:tcPr/>
                </a:tc>
                <a:tc>
                  <a:txBody>
                    <a:bodyPr/>
                    <a:lstStyle/>
                    <a:p>
                      <a:pPr algn="ctr"/>
                      <a:r>
                        <a:rPr lang="en-US" sz="1400" dirty="0" smtClean="0"/>
                        <a:t>.471</a:t>
                      </a:r>
                      <a:endParaRPr lang="en-US" sz="1400" dirty="0"/>
                    </a:p>
                  </a:txBody>
                  <a:tcPr/>
                </a:tc>
                <a:tc>
                  <a:txBody>
                    <a:bodyPr/>
                    <a:lstStyle/>
                    <a:p>
                      <a:pPr algn="ctr"/>
                      <a:r>
                        <a:rPr lang="en-US" sz="1400" dirty="0" smtClean="0"/>
                        <a:t>W</a:t>
                      </a:r>
                      <a:endParaRPr lang="en-US" sz="1400" dirty="0"/>
                    </a:p>
                  </a:txBody>
                  <a:tcPr/>
                </a:tc>
              </a:tr>
              <a:tr h="255494">
                <a:tc>
                  <a:txBody>
                    <a:bodyPr/>
                    <a:lstStyle/>
                    <a:p>
                      <a:r>
                        <a:rPr lang="en-US" sz="1400" dirty="0" smtClean="0"/>
                        <a:t>Macroeconomics</a:t>
                      </a:r>
                      <a:endParaRPr lang="en-US" sz="1400" dirty="0"/>
                    </a:p>
                  </a:txBody>
                  <a:tcPr/>
                </a:tc>
                <a:tc>
                  <a:txBody>
                    <a:bodyPr/>
                    <a:lstStyle/>
                    <a:p>
                      <a:pPr algn="ctr"/>
                      <a:r>
                        <a:rPr lang="en-US" sz="1400" dirty="0" smtClean="0"/>
                        <a:t>.566</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Microeconomics</a:t>
                      </a:r>
                      <a:endParaRPr lang="en-US" sz="1400" dirty="0"/>
                    </a:p>
                  </a:txBody>
                  <a:tcPr/>
                </a:tc>
                <a:tc>
                  <a:txBody>
                    <a:bodyPr/>
                    <a:lstStyle/>
                    <a:p>
                      <a:pPr algn="ctr"/>
                      <a:r>
                        <a:rPr lang="en-US" sz="1400" dirty="0" smtClean="0"/>
                        <a:t>.549</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Music Theory</a:t>
                      </a:r>
                      <a:endParaRPr lang="en-US" sz="1400" dirty="0"/>
                    </a:p>
                  </a:txBody>
                  <a:tcPr/>
                </a:tc>
                <a:tc>
                  <a:txBody>
                    <a:bodyPr/>
                    <a:lstStyle/>
                    <a:p>
                      <a:pPr algn="ctr"/>
                      <a:r>
                        <a:rPr lang="en-US" sz="1400" dirty="0" smtClean="0"/>
                        <a:t>.477</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Physics B</a:t>
                      </a:r>
                      <a:endParaRPr lang="en-US" sz="1400" dirty="0"/>
                    </a:p>
                  </a:txBody>
                  <a:tcPr/>
                </a:tc>
                <a:tc>
                  <a:txBody>
                    <a:bodyPr/>
                    <a:lstStyle/>
                    <a:p>
                      <a:pPr algn="ctr"/>
                      <a:r>
                        <a:rPr lang="en-US" sz="1400" dirty="0" smtClean="0"/>
                        <a:t>.540</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Physics C: E&amp;M</a:t>
                      </a:r>
                      <a:endParaRPr lang="en-US" sz="1400" dirty="0"/>
                    </a:p>
                  </a:txBody>
                  <a:tcPr/>
                </a:tc>
                <a:tc>
                  <a:txBody>
                    <a:bodyPr/>
                    <a:lstStyle/>
                    <a:p>
                      <a:pPr algn="ctr"/>
                      <a:r>
                        <a:rPr lang="en-US" sz="1400" dirty="0" smtClean="0"/>
                        <a:t>.455</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dirty="0" smtClean="0"/>
                        <a:t>Physics C: Mechanics</a:t>
                      </a:r>
                      <a:endParaRPr lang="en-US" sz="1400" dirty="0"/>
                    </a:p>
                  </a:txBody>
                  <a:tcPr/>
                </a:tc>
                <a:tc>
                  <a:txBody>
                    <a:bodyPr/>
                    <a:lstStyle/>
                    <a:p>
                      <a:pPr algn="ctr"/>
                      <a:r>
                        <a:rPr lang="en-US" sz="1400" dirty="0" smtClean="0"/>
                        <a:t>.572</a:t>
                      </a:r>
                      <a:endParaRPr lang="en-US" sz="1400" dirty="0"/>
                    </a:p>
                  </a:txBody>
                  <a:tcPr/>
                </a:tc>
                <a:tc>
                  <a:txBody>
                    <a:bodyPr/>
                    <a:lstStyle/>
                    <a:p>
                      <a:pPr algn="ctr"/>
                      <a:r>
                        <a:rPr lang="en-US" sz="1400" dirty="0" smtClean="0"/>
                        <a:t>M</a:t>
                      </a:r>
                      <a:endParaRPr lang="en-US" sz="1400" dirty="0"/>
                    </a:p>
                  </a:txBody>
                  <a:tcPr/>
                </a:tc>
              </a:tr>
              <a:tr h="255494">
                <a:tc>
                  <a:txBody>
                    <a:bodyPr/>
                    <a:lstStyle/>
                    <a:p>
                      <a:r>
                        <a:rPr lang="en-US" sz="1400" baseline="0" dirty="0" smtClean="0"/>
                        <a:t>Psychology</a:t>
                      </a:r>
                    </a:p>
                  </a:txBody>
                  <a:tcPr/>
                </a:tc>
                <a:tc>
                  <a:txBody>
                    <a:bodyPr/>
                    <a:lstStyle/>
                    <a:p>
                      <a:pPr algn="ctr"/>
                      <a:r>
                        <a:rPr lang="en-US" sz="1400" dirty="0" smtClean="0"/>
                        <a:t>.624</a:t>
                      </a:r>
                      <a:endParaRPr lang="en-US" sz="1400" dirty="0"/>
                    </a:p>
                  </a:txBody>
                  <a:tcPr/>
                </a:tc>
                <a:tc>
                  <a:txBody>
                    <a:bodyPr/>
                    <a:lstStyle/>
                    <a:p>
                      <a:pPr algn="ctr"/>
                      <a:r>
                        <a:rPr lang="en-US" sz="1400" dirty="0" smtClean="0"/>
                        <a:t>V+M+W</a:t>
                      </a:r>
                      <a:endParaRPr lang="en-US" sz="1400" dirty="0"/>
                    </a:p>
                  </a:txBody>
                  <a:tcPr/>
                </a:tc>
              </a:tr>
              <a:tr h="255494">
                <a:tc>
                  <a:txBody>
                    <a:bodyPr/>
                    <a:lstStyle/>
                    <a:p>
                      <a:r>
                        <a:rPr lang="en-US" sz="1400" dirty="0" smtClean="0"/>
                        <a:t>Spanish</a:t>
                      </a:r>
                      <a:r>
                        <a:rPr lang="en-US" sz="1400" baseline="0" dirty="0" smtClean="0"/>
                        <a:t> Literature</a:t>
                      </a:r>
                      <a:endParaRPr lang="en-US" sz="1400" dirty="0"/>
                    </a:p>
                  </a:txBody>
                  <a:tcPr/>
                </a:tc>
                <a:tc>
                  <a:txBody>
                    <a:bodyPr/>
                    <a:lstStyle/>
                    <a:p>
                      <a:pPr algn="ctr"/>
                      <a:r>
                        <a:rPr lang="en-US" sz="1400" dirty="0" smtClean="0"/>
                        <a:t>.411</a:t>
                      </a:r>
                      <a:endParaRPr lang="en-US" sz="1400" dirty="0"/>
                    </a:p>
                  </a:txBody>
                  <a:tcPr/>
                </a:tc>
                <a:tc>
                  <a:txBody>
                    <a:bodyPr/>
                    <a:lstStyle/>
                    <a:p>
                      <a:pPr algn="ctr"/>
                      <a:r>
                        <a:rPr lang="en-US" sz="1400" dirty="0" smtClean="0"/>
                        <a:t>W</a:t>
                      </a:r>
                      <a:endParaRPr lang="en-US" sz="1400" dirty="0"/>
                    </a:p>
                  </a:txBody>
                  <a:tcPr/>
                </a:tc>
              </a:tr>
              <a:tr h="255494">
                <a:tc>
                  <a:txBody>
                    <a:bodyPr/>
                    <a:lstStyle/>
                    <a:p>
                      <a:r>
                        <a:rPr lang="en-US" sz="1400" dirty="0" smtClean="0"/>
                        <a:t>Statistics</a:t>
                      </a:r>
                      <a:endParaRPr lang="en-US" sz="1400" dirty="0"/>
                    </a:p>
                  </a:txBody>
                  <a:tcPr/>
                </a:tc>
                <a:tc>
                  <a:txBody>
                    <a:bodyPr/>
                    <a:lstStyle/>
                    <a:p>
                      <a:pPr algn="ctr"/>
                      <a:r>
                        <a:rPr lang="en-US" sz="1400" dirty="0" smtClean="0"/>
                        <a:t>.617</a:t>
                      </a:r>
                      <a:endParaRPr lang="en-US" sz="1400" dirty="0"/>
                    </a:p>
                  </a:txBody>
                  <a:tcPr/>
                </a:tc>
                <a:tc>
                  <a:txBody>
                    <a:bodyPr/>
                    <a:lstStyle/>
                    <a:p>
                      <a:pPr algn="ctr"/>
                      <a:r>
                        <a:rPr lang="en-US" sz="1400" dirty="0" smtClean="0"/>
                        <a:t>V+M</a:t>
                      </a:r>
                      <a:endParaRPr lang="en-US" sz="1400" dirty="0"/>
                    </a:p>
                  </a:txBody>
                  <a:tcPr/>
                </a:tc>
              </a:tr>
              <a:tr h="255494">
                <a:tc>
                  <a:txBody>
                    <a:bodyPr/>
                    <a:lstStyle/>
                    <a:p>
                      <a:r>
                        <a:rPr lang="en-US" sz="1400" dirty="0" smtClean="0"/>
                        <a:t>US</a:t>
                      </a:r>
                      <a:r>
                        <a:rPr lang="en-US" sz="1400" baseline="0" dirty="0" smtClean="0"/>
                        <a:t> History</a:t>
                      </a:r>
                      <a:endParaRPr lang="en-US" sz="1400" dirty="0"/>
                    </a:p>
                  </a:txBody>
                  <a:tcPr/>
                </a:tc>
                <a:tc>
                  <a:txBody>
                    <a:bodyPr/>
                    <a:lstStyle/>
                    <a:p>
                      <a:pPr algn="ctr"/>
                      <a:r>
                        <a:rPr lang="en-US" sz="1400" dirty="0" smtClean="0"/>
                        <a:t>.603</a:t>
                      </a:r>
                      <a:endParaRPr lang="en-US" sz="1400" dirty="0"/>
                    </a:p>
                  </a:txBody>
                  <a:tcPr/>
                </a:tc>
                <a:tc>
                  <a:txBody>
                    <a:bodyPr/>
                    <a:lstStyle/>
                    <a:p>
                      <a:pPr algn="ctr"/>
                      <a:r>
                        <a:rPr lang="en-US" sz="1400" dirty="0" smtClean="0"/>
                        <a:t>V+M+W</a:t>
                      </a:r>
                      <a:endParaRPr lang="en-US" sz="1400" dirty="0"/>
                    </a:p>
                  </a:txBody>
                  <a:tcPr/>
                </a:tc>
              </a:tr>
              <a:tr h="255494">
                <a:tc>
                  <a:txBody>
                    <a:bodyPr/>
                    <a:lstStyle/>
                    <a:p>
                      <a:r>
                        <a:rPr lang="en-US" sz="1400" dirty="0" smtClean="0"/>
                        <a:t>World History</a:t>
                      </a:r>
                      <a:endParaRPr lang="en-US" sz="1400" dirty="0"/>
                    </a:p>
                  </a:txBody>
                  <a:tcPr/>
                </a:tc>
                <a:tc>
                  <a:txBody>
                    <a:bodyPr/>
                    <a:lstStyle/>
                    <a:p>
                      <a:pPr algn="ctr"/>
                      <a:r>
                        <a:rPr lang="en-US" sz="1400" dirty="0" smtClean="0"/>
                        <a:t>.584</a:t>
                      </a:r>
                      <a:endParaRPr lang="en-US" sz="1400" dirty="0"/>
                    </a:p>
                  </a:txBody>
                  <a:tcPr/>
                </a:tc>
                <a:tc>
                  <a:txBody>
                    <a:bodyPr/>
                    <a:lstStyle/>
                    <a:p>
                      <a:pPr algn="ctr"/>
                      <a:r>
                        <a:rPr lang="en-US" sz="1400" dirty="0" smtClean="0"/>
                        <a:t>V+M</a:t>
                      </a:r>
                      <a:endParaRPr lang="en-US" sz="1400" dirty="0"/>
                    </a:p>
                  </a:txBody>
                  <a:tcPr/>
                </a:tc>
              </a:tr>
            </a:tbl>
          </a:graphicData>
        </a:graphic>
      </p:graphicFrame>
      <p:sp>
        <p:nvSpPr>
          <p:cNvPr id="17532" name="TextBox 6"/>
          <p:cNvSpPr txBox="1">
            <a:spLocks noChangeArrowheads="1"/>
          </p:cNvSpPr>
          <p:nvPr/>
        </p:nvSpPr>
        <p:spPr bwMode="auto">
          <a:xfrm>
            <a:off x="142875" y="5927725"/>
            <a:ext cx="7543800" cy="369888"/>
          </a:xfrm>
          <a:prstGeom prst="rect">
            <a:avLst/>
          </a:prstGeom>
          <a:noFill/>
          <a:ln w="9525">
            <a:noFill/>
            <a:miter lim="800000"/>
            <a:headEnd/>
            <a:tailEnd/>
          </a:ln>
        </p:spPr>
        <p:txBody>
          <a:bodyPr>
            <a:spAutoFit/>
          </a:bodyPr>
          <a:lstStyle/>
          <a:p>
            <a:r>
              <a:rPr lang="en-US" sz="900">
                <a:latin typeface="Calibri" pitchFamily="34" charset="0"/>
              </a:rPr>
              <a:t>PN Sections: V=Verbal, M=Math, and W=Writing</a:t>
            </a:r>
          </a:p>
          <a:p>
            <a:r>
              <a:rPr lang="en-US" sz="900">
                <a:latin typeface="Calibri" pitchFamily="34" charset="0"/>
              </a:rPr>
              <a:t>Source: </a:t>
            </a:r>
            <a:r>
              <a:rPr lang="en-US" sz="900" b="1">
                <a:latin typeface="Calibri" pitchFamily="34" charset="0"/>
              </a:rPr>
              <a:t>Updating AP Potential™ Expectancy Tables Involving PSAT/NMSQT® Writing – </a:t>
            </a:r>
            <a:r>
              <a:rPr lang="en-US" sz="900">
                <a:latin typeface="Calibri" pitchFamily="34" charset="0"/>
              </a:rPr>
              <a:t>Ewing, Camara, Millsap, and Milewski</a:t>
            </a:r>
          </a:p>
        </p:txBody>
      </p:sp>
      <p:sp>
        <p:nvSpPr>
          <p:cNvPr id="7" name="Rectangle 6"/>
          <p:cNvSpPr/>
          <p:nvPr/>
        </p:nvSpPr>
        <p:spPr>
          <a:xfrm>
            <a:off x="4800600" y="5486400"/>
            <a:ext cx="3581400" cy="304800"/>
          </a:xfrm>
          <a:prstGeom prst="rect">
            <a:avLst/>
          </a:prstGeom>
          <a:ln>
            <a:solidFill>
              <a:schemeClr val="tx2">
                <a:lumMod val="50000"/>
              </a:schemeClr>
            </a:solidFill>
            <a:prstDash val="sysDot"/>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lang="en-US" sz="1100" dirty="0"/>
              <a:t>Note: The R-squared ranges between 17% and 54%</a:t>
            </a:r>
          </a:p>
        </p:txBody>
      </p:sp>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23825" y="120650"/>
            <a:ext cx="8258175" cy="762000"/>
          </a:xfrm>
        </p:spPr>
        <p:txBody>
          <a:bodyPr/>
          <a:lstStyle/>
          <a:p>
            <a:pPr eaLnBrk="1" hangingPunct="1"/>
            <a:r>
              <a:rPr lang="en-US" sz="2000" dirty="0" smtClean="0"/>
              <a:t>PSAT/NMSQT is more strongly correlated with AP success than other measures used by school districts in enrollment policies </a:t>
            </a:r>
          </a:p>
        </p:txBody>
      </p:sp>
      <p:sp>
        <p:nvSpPr>
          <p:cNvPr id="18435" name="Content Placeholder 2"/>
          <p:cNvSpPr>
            <a:spLocks noGrp="1"/>
          </p:cNvSpPr>
          <p:nvPr>
            <p:ph idx="1"/>
          </p:nvPr>
        </p:nvSpPr>
        <p:spPr>
          <a:xfrm>
            <a:off x="355600" y="1238250"/>
            <a:ext cx="8153400" cy="4495800"/>
          </a:xfrm>
        </p:spPr>
        <p:txBody>
          <a:bodyPr/>
          <a:lstStyle/>
          <a:p>
            <a:pPr eaLnBrk="1" hangingPunct="1"/>
            <a:r>
              <a:rPr lang="en-US" sz="1800" b="1" dirty="0" smtClean="0"/>
              <a:t>PSAT (.56 correlation) stronger correlation than </a:t>
            </a:r>
            <a:r>
              <a:rPr lang="en-US" sz="1800" b="1" u="sng" dirty="0" smtClean="0"/>
              <a:t>cumulative GPA</a:t>
            </a:r>
            <a:r>
              <a:rPr lang="en-US" sz="1800" b="1" dirty="0" smtClean="0"/>
              <a:t> (.28)</a:t>
            </a:r>
            <a:r>
              <a:rPr lang="en-US" sz="1800" dirty="0" smtClean="0"/>
              <a:t>: </a:t>
            </a:r>
          </a:p>
          <a:p>
            <a:pPr eaLnBrk="1" hangingPunct="1">
              <a:buFont typeface="Wingdings" pitchFamily="2" charset="2"/>
              <a:buNone/>
            </a:pPr>
            <a:r>
              <a:rPr lang="en-US" sz="1800" dirty="0" smtClean="0"/>
              <a:t>	</a:t>
            </a:r>
            <a:r>
              <a:rPr lang="en-US" sz="1600" dirty="0" smtClean="0"/>
              <a:t>“When considering all of the 29 AP Examinations that exhibited a moderate to strong correlation with PSAT/NMSQT scores, the average correlation between AP Examination grades and HSGPA (cumulative high school GPA) had a magnitude of .28. By contrast, the average correlation between the same AP Examinations and the PSAT/NMSQT scores used for computing the expectancy tables was much higher at .56.”</a:t>
            </a:r>
            <a:r>
              <a:rPr lang="en-US" sz="1600" baseline="30000" dirty="0" smtClean="0"/>
              <a:t>1</a:t>
            </a:r>
          </a:p>
          <a:p>
            <a:pPr eaLnBrk="1" hangingPunct="1"/>
            <a:endParaRPr lang="en-US" sz="1800" dirty="0" smtClean="0"/>
          </a:p>
          <a:p>
            <a:pPr eaLnBrk="1" hangingPunct="1"/>
            <a:r>
              <a:rPr lang="en-US" sz="1800" b="1" dirty="0" smtClean="0"/>
              <a:t>PSAT (.56 correlation) stronger correlation than </a:t>
            </a:r>
            <a:r>
              <a:rPr lang="en-US" sz="1800" b="1" u="sng" dirty="0" smtClean="0"/>
              <a:t>relevant course grades</a:t>
            </a:r>
            <a:r>
              <a:rPr lang="en-US" sz="1800" b="1" dirty="0" smtClean="0"/>
              <a:t> (.25)</a:t>
            </a:r>
            <a:r>
              <a:rPr lang="en-US" sz="1800" dirty="0" smtClean="0"/>
              <a:t>: </a:t>
            </a:r>
          </a:p>
          <a:p>
            <a:pPr eaLnBrk="1" hangingPunct="1">
              <a:buFont typeface="Wingdings" pitchFamily="2" charset="2"/>
              <a:buNone/>
            </a:pPr>
            <a:r>
              <a:rPr lang="en-US" sz="1800" dirty="0" smtClean="0"/>
              <a:t>	</a:t>
            </a:r>
            <a:r>
              <a:rPr lang="en-US" sz="1600" dirty="0" smtClean="0"/>
              <a:t>The correlations between AP Examination grades and relevant course grades ranged from .08 (i.e., Studio Art: 2-D Design and Studio Art: Drawing) to .36 (i.e., Statistics). When considering all of the 29 AP Examinations that exhibited a moderate to strong correlation with PSAT/NMSQT scores, the average correlation between AP Examination grades and relevant course grades was .25. This average was again well below the average correlation between AP Examination grades and the PSAT/NMSQT scores used to compute the expectancy tables.</a:t>
            </a:r>
            <a:endParaRPr lang="en-US" sz="1600" i="1" baseline="30000" dirty="0" smtClean="0"/>
          </a:p>
        </p:txBody>
      </p:sp>
      <p:sp>
        <p:nvSpPr>
          <p:cNvPr id="18436"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C046849A-DFF3-4F05-A91D-A01850E52DB7}" type="slidenum">
              <a:rPr smtClean="0"/>
              <a:pPr fontAlgn="base">
                <a:spcBef>
                  <a:spcPct val="0"/>
                </a:spcBef>
                <a:spcAft>
                  <a:spcPct val="0"/>
                </a:spcAft>
                <a:defRPr/>
              </a:pPr>
              <a:t>16</a:t>
            </a:fld>
            <a:endParaRPr smtClean="0"/>
          </a:p>
        </p:txBody>
      </p:sp>
      <p:sp>
        <p:nvSpPr>
          <p:cNvPr id="18437" name="TextBox 4"/>
          <p:cNvSpPr txBox="1">
            <a:spLocks noChangeArrowheads="1"/>
          </p:cNvSpPr>
          <p:nvPr/>
        </p:nvSpPr>
        <p:spPr bwMode="auto">
          <a:xfrm>
            <a:off x="914400" y="5867400"/>
            <a:ext cx="7391400" cy="369888"/>
          </a:xfrm>
          <a:prstGeom prst="rect">
            <a:avLst/>
          </a:prstGeom>
          <a:noFill/>
          <a:ln w="9525">
            <a:noFill/>
            <a:miter lim="800000"/>
            <a:headEnd/>
            <a:tailEnd/>
          </a:ln>
        </p:spPr>
        <p:txBody>
          <a:bodyPr>
            <a:spAutoFit/>
          </a:bodyPr>
          <a:lstStyle/>
          <a:p>
            <a:r>
              <a:rPr lang="en-US" sz="900" baseline="30000">
                <a:latin typeface="Calibri" pitchFamily="34" charset="0"/>
              </a:rPr>
              <a:t>1 </a:t>
            </a:r>
            <a:r>
              <a:rPr lang="en-US" sz="900">
                <a:latin typeface="Calibri" pitchFamily="34" charset="0"/>
              </a:rPr>
              <a:t>- The Relationship Between PSAT/NMSQT® Scores and AP® Examination Grades: A Follow-Up Study, Maureen Ewing, Wayne J. Camara, and Roger E. Millsap, 2006, pg. 10</a:t>
            </a:r>
          </a:p>
        </p:txBody>
      </p:sp>
    </p:spTree>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125413" y="0"/>
            <a:ext cx="8264525" cy="781050"/>
          </a:xfrm>
        </p:spPr>
        <p:txBody>
          <a:bodyPr/>
          <a:lstStyle/>
          <a:p>
            <a:pPr eaLnBrk="1" hangingPunct="1"/>
            <a:r>
              <a:rPr lang="en-US" sz="1800" dirty="0" smtClean="0"/>
              <a:t>However, few districts use AP Potential to recommend a students for AP - leaving many high-potential students out of rigorous courses  (Opportunity for Rigor Gap)</a:t>
            </a:r>
          </a:p>
        </p:txBody>
      </p:sp>
      <p:sp>
        <p:nvSpPr>
          <p:cNvPr id="1028"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5D0599D0-B3C6-44E1-99AD-8081BE8C031E}" type="slidenum">
              <a:rPr smtClean="0"/>
              <a:pPr fontAlgn="base">
                <a:spcBef>
                  <a:spcPct val="0"/>
                </a:spcBef>
                <a:spcAft>
                  <a:spcPct val="0"/>
                </a:spcAft>
                <a:defRPr/>
              </a:pPr>
              <a:t>17</a:t>
            </a:fld>
            <a:endParaRPr smtClean="0"/>
          </a:p>
        </p:txBody>
      </p:sp>
      <p:graphicFrame>
        <p:nvGraphicFramePr>
          <p:cNvPr id="1026" name="Chart 4"/>
          <p:cNvGraphicFramePr>
            <a:graphicFrameLocks/>
          </p:cNvGraphicFramePr>
          <p:nvPr/>
        </p:nvGraphicFramePr>
        <p:xfrm>
          <a:off x="1247775" y="1695450"/>
          <a:ext cx="6553200" cy="4064000"/>
        </p:xfrm>
        <a:graphic>
          <a:graphicData uri="http://schemas.openxmlformats.org/presentationml/2006/ole">
            <mc:AlternateContent xmlns:mc="http://schemas.openxmlformats.org/markup-compatibility/2006">
              <mc:Choice xmlns:v="urn:schemas-microsoft-com:vml" Requires="v">
                <p:oleObj spid="_x0000_s1028" r:id="rId3" imgW="6553768" imgH="4066384" progId="Excel.Sheet.8">
                  <p:embed/>
                </p:oleObj>
              </mc:Choice>
              <mc:Fallback>
                <p:oleObj r:id="rId3" imgW="6553768" imgH="4066384" progId="Excel.Sheet.8">
                  <p:embed/>
                  <p:pic>
                    <p:nvPicPr>
                      <p:cNvPr id="0" name="Chart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7775" y="1695450"/>
                        <a:ext cx="6553200" cy="406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TextBox 6"/>
          <p:cNvSpPr txBox="1">
            <a:spLocks noChangeArrowheads="1"/>
          </p:cNvSpPr>
          <p:nvPr/>
        </p:nvSpPr>
        <p:spPr bwMode="auto">
          <a:xfrm>
            <a:off x="333375" y="1038225"/>
            <a:ext cx="8229600" cy="584200"/>
          </a:xfrm>
          <a:prstGeom prst="rect">
            <a:avLst/>
          </a:prstGeom>
          <a:noFill/>
          <a:ln w="9525">
            <a:noFill/>
            <a:miter lim="800000"/>
            <a:headEnd/>
            <a:tailEnd/>
          </a:ln>
        </p:spPr>
        <p:txBody>
          <a:bodyPr>
            <a:spAutoFit/>
          </a:bodyPr>
          <a:lstStyle/>
          <a:p>
            <a:pPr algn="ctr"/>
            <a:r>
              <a:rPr lang="en-US">
                <a:latin typeface="Calibri" pitchFamily="34" charset="0"/>
              </a:rPr>
              <a:t>What factors do you use in recommending a student to enroll in an AP course?</a:t>
            </a:r>
          </a:p>
          <a:p>
            <a:pPr algn="ctr"/>
            <a:r>
              <a:rPr lang="en-US" sz="1400" i="1">
                <a:latin typeface="Calibri" pitchFamily="34" charset="0"/>
              </a:rPr>
              <a:t>Select all that apply</a:t>
            </a:r>
          </a:p>
        </p:txBody>
      </p:sp>
      <p:sp>
        <p:nvSpPr>
          <p:cNvPr id="7" name="Oval 6"/>
          <p:cNvSpPr/>
          <p:nvPr/>
        </p:nvSpPr>
        <p:spPr>
          <a:xfrm>
            <a:off x="1285875" y="4667250"/>
            <a:ext cx="5562600" cy="5238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1" name="TextBox 7"/>
          <p:cNvSpPr txBox="1">
            <a:spLocks noChangeArrowheads="1"/>
          </p:cNvSpPr>
          <p:nvPr/>
        </p:nvSpPr>
        <p:spPr bwMode="auto">
          <a:xfrm>
            <a:off x="152400" y="5867400"/>
            <a:ext cx="7543800" cy="230188"/>
          </a:xfrm>
          <a:prstGeom prst="rect">
            <a:avLst/>
          </a:prstGeom>
          <a:noFill/>
          <a:ln w="9525">
            <a:noFill/>
            <a:miter lim="800000"/>
            <a:headEnd/>
            <a:tailEnd/>
          </a:ln>
        </p:spPr>
        <p:txBody>
          <a:bodyPr>
            <a:spAutoFit/>
          </a:bodyPr>
          <a:lstStyle/>
          <a:p>
            <a:r>
              <a:rPr lang="en-US" sz="900">
                <a:latin typeface="Calibri" pitchFamily="34" charset="0"/>
              </a:rPr>
              <a:t>Source: 2012 AP Participation Survey: 13,262 respondents</a:t>
            </a:r>
          </a:p>
        </p:txBody>
      </p:sp>
    </p:spTree>
  </p:cSld>
  <p:clrMapOvr>
    <a:masterClrMapping/>
  </p:clrMapOvr>
  <p:transition spd="med">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OTPres-020.jpg"/>
          <p:cNvPicPr>
            <a:picLocks noChangeAspect="1"/>
          </p:cNvPicPr>
          <p:nvPr/>
        </p:nvPicPr>
        <p:blipFill>
          <a:blip r:embed="rId3" cstate="print"/>
          <a:srcRect/>
          <a:stretch>
            <a:fillRect/>
          </a:stretch>
        </p:blipFill>
        <p:spPr bwMode="auto">
          <a:xfrm>
            <a:off x="0" y="1444625"/>
            <a:ext cx="9144000" cy="5418138"/>
          </a:xfrm>
          <a:prstGeom prst="rect">
            <a:avLst/>
          </a:prstGeom>
          <a:noFill/>
          <a:ln w="9525">
            <a:noFill/>
            <a:miter lim="800000"/>
            <a:headEnd/>
            <a:tailEnd/>
          </a:ln>
        </p:spPr>
      </p:pic>
      <p:pic>
        <p:nvPicPr>
          <p:cNvPr id="4" name="Picture 3" descr="BOTPres-021.jpg"/>
          <p:cNvPicPr>
            <a:picLocks noChangeAspect="1"/>
          </p:cNvPicPr>
          <p:nvPr/>
        </p:nvPicPr>
        <p:blipFill>
          <a:blip r:embed="rId4" cstate="print"/>
          <a:srcRect/>
          <a:stretch>
            <a:fillRect/>
          </a:stretch>
        </p:blipFill>
        <p:spPr bwMode="auto">
          <a:xfrm>
            <a:off x="0" y="1444625"/>
            <a:ext cx="9144000" cy="5418138"/>
          </a:xfrm>
          <a:prstGeom prst="rect">
            <a:avLst/>
          </a:prstGeom>
          <a:noFill/>
          <a:ln w="9525">
            <a:noFill/>
            <a:miter lim="800000"/>
            <a:headEnd/>
            <a:tailEnd/>
          </a:ln>
        </p:spPr>
      </p:pic>
      <p:pic>
        <p:nvPicPr>
          <p:cNvPr id="3" name="Picture 2" descr="BOTPres-022.jpg"/>
          <p:cNvPicPr>
            <a:picLocks noChangeAspect="1"/>
          </p:cNvPicPr>
          <p:nvPr/>
        </p:nvPicPr>
        <p:blipFill>
          <a:blip r:embed="rId5" cstate="print"/>
          <a:srcRect/>
          <a:stretch>
            <a:fillRect/>
          </a:stretch>
        </p:blipFill>
        <p:spPr bwMode="auto">
          <a:xfrm>
            <a:off x="0" y="1419225"/>
            <a:ext cx="9144000" cy="5443538"/>
          </a:xfrm>
          <a:prstGeom prst="rect">
            <a:avLst/>
          </a:prstGeom>
          <a:noFill/>
          <a:ln w="9525">
            <a:noFill/>
            <a:miter lim="800000"/>
            <a:headEnd/>
            <a:tailEnd/>
          </a:ln>
        </p:spPr>
      </p:pic>
      <p:pic>
        <p:nvPicPr>
          <p:cNvPr id="2" name="Picture 1" descr="BOTPres-023.jpg"/>
          <p:cNvPicPr>
            <a:picLocks noChangeAspect="1"/>
          </p:cNvPicPr>
          <p:nvPr/>
        </p:nvPicPr>
        <p:blipFill>
          <a:blip r:embed="rId6" cstate="print"/>
          <a:srcRect/>
          <a:stretch>
            <a:fillRect/>
          </a:stretch>
        </p:blipFill>
        <p:spPr bwMode="auto">
          <a:xfrm>
            <a:off x="0" y="1412875"/>
            <a:ext cx="9144000" cy="5445125"/>
          </a:xfrm>
          <a:prstGeom prst="rect">
            <a:avLst/>
          </a:prstGeom>
          <a:noFill/>
          <a:ln w="9525">
            <a:noFill/>
            <a:miter lim="800000"/>
            <a:headEnd/>
            <a:tailEnd/>
          </a:ln>
        </p:spPr>
      </p:pic>
      <p:pic>
        <p:nvPicPr>
          <p:cNvPr id="19462" name="Picture 47" descr="CBLogo.png"/>
          <p:cNvPicPr>
            <a:picLocks noChangeAspect="1"/>
          </p:cNvPicPr>
          <p:nvPr/>
        </p:nvPicPr>
        <p:blipFill>
          <a:blip r:embed="rId7" cstate="print"/>
          <a:srcRect/>
          <a:stretch>
            <a:fillRect/>
          </a:stretch>
        </p:blipFill>
        <p:spPr bwMode="auto">
          <a:xfrm>
            <a:off x="7664450" y="6311900"/>
            <a:ext cx="1311275" cy="404813"/>
          </a:xfrm>
          <a:prstGeom prst="rect">
            <a:avLst/>
          </a:prstGeom>
          <a:noFill/>
          <a:ln w="9525">
            <a:noFill/>
            <a:miter lim="800000"/>
            <a:headEnd/>
            <a:tailEnd/>
          </a:ln>
        </p:spPr>
      </p:pic>
      <p:sp>
        <p:nvSpPr>
          <p:cNvPr id="19463" name="Slide Number Placeholder 3"/>
          <p:cNvSpPr txBox="1">
            <a:spLocks/>
          </p:cNvSpPr>
          <p:nvPr/>
        </p:nvSpPr>
        <p:spPr bwMode="auto">
          <a:xfrm>
            <a:off x="249238" y="6435725"/>
            <a:ext cx="2405062" cy="323850"/>
          </a:xfrm>
          <a:prstGeom prst="rect">
            <a:avLst/>
          </a:prstGeom>
          <a:noFill/>
          <a:ln w="9525">
            <a:noFill/>
            <a:miter lim="800000"/>
            <a:headEnd/>
            <a:tailEnd/>
          </a:ln>
        </p:spPr>
        <p:txBody>
          <a:bodyPr lIns="91089" tIns="45547" rIns="91089" bIns="45547" anchor="ctr"/>
          <a:lstStyle/>
          <a:p>
            <a:pPr eaLnBrk="0" hangingPunct="0"/>
            <a:fld id="{C9C5ABA7-5AA7-4645-A289-ECFE960EB2A6}" type="slidenum">
              <a:rPr lang="en-US" sz="900">
                <a:solidFill>
                  <a:srgbClr val="A6A6A6"/>
                </a:solidFill>
                <a:cs typeface="Arial" charset="0"/>
                <a:sym typeface="Wingdings" pitchFamily="2" charset="2"/>
              </a:rPr>
              <a:pPr eaLnBrk="0" hangingPunct="0"/>
              <a:t>18</a:t>
            </a:fld>
            <a:endParaRPr lang="en-US" sz="900">
              <a:solidFill>
                <a:srgbClr val="A6A6A6"/>
              </a:solidFill>
              <a:cs typeface="Arial" charset="0"/>
              <a:sym typeface="Wingdings" pitchFamily="2" charset="2"/>
            </a:endParaRPr>
          </a:p>
        </p:txBody>
      </p:sp>
      <p:sp>
        <p:nvSpPr>
          <p:cNvPr id="12" name="TextBox 11"/>
          <p:cNvSpPr txBox="1"/>
          <p:nvPr/>
        </p:nvSpPr>
        <p:spPr>
          <a:xfrm>
            <a:off x="219075" y="974725"/>
            <a:ext cx="8658225" cy="360363"/>
          </a:xfrm>
          <a:prstGeom prst="rect">
            <a:avLst/>
          </a:prstGeom>
          <a:noFill/>
        </p:spPr>
        <p:txBody>
          <a:bodyPr lIns="82021" tIns="41010" rIns="82021" bIns="41010">
            <a:spAutoFit/>
          </a:bodyPr>
          <a:lstStyle/>
          <a:p>
            <a:pPr algn="ctr" eaLnBrk="0" fontAlgn="auto" hangingPunct="0">
              <a:spcBef>
                <a:spcPct val="50000"/>
              </a:spcBef>
              <a:spcAft>
                <a:spcPts val="0"/>
              </a:spcAft>
              <a:defRPr/>
            </a:pPr>
            <a:r>
              <a:rPr lang="en-US" sz="900" dirty="0">
                <a:solidFill>
                  <a:schemeClr val="bg2">
                    <a:lumMod val="50000"/>
                    <a:lumOff val="50000"/>
                  </a:schemeClr>
                </a:solidFill>
                <a:latin typeface="+mn-lt"/>
              </a:rPr>
              <a:t>Note: “AP Potential” is defined here as a 70% or greater likelihood of scoring a 3 or higher on an AP Exam. These data are based on projections from the 2 million students PSAT/NMSQT test takers in the class of 2010</a:t>
            </a:r>
          </a:p>
        </p:txBody>
      </p:sp>
      <p:grpSp>
        <p:nvGrpSpPr>
          <p:cNvPr id="6" name="Group 13"/>
          <p:cNvGrpSpPr>
            <a:grpSpLocks/>
          </p:cNvGrpSpPr>
          <p:nvPr/>
        </p:nvGrpSpPr>
        <p:grpSpPr bwMode="auto">
          <a:xfrm>
            <a:off x="306388" y="1851350"/>
            <a:ext cx="6234112" cy="723576"/>
            <a:chOff x="306537" y="1608377"/>
            <a:chExt cx="6233302" cy="723355"/>
          </a:xfrm>
        </p:grpSpPr>
        <p:sp>
          <p:nvSpPr>
            <p:cNvPr id="19485" name="TextBox 9"/>
            <p:cNvSpPr txBox="1">
              <a:spLocks noChangeArrowheads="1"/>
            </p:cNvSpPr>
            <p:nvPr/>
          </p:nvSpPr>
          <p:spPr bwMode="auto">
            <a:xfrm>
              <a:off x="306537" y="1993178"/>
              <a:ext cx="743413" cy="338554"/>
            </a:xfrm>
            <a:prstGeom prst="rect">
              <a:avLst/>
            </a:prstGeom>
            <a:noFill/>
            <a:ln w="9525">
              <a:noFill/>
              <a:miter lim="800000"/>
              <a:headEnd/>
              <a:tailEnd/>
            </a:ln>
          </p:spPr>
          <p:txBody>
            <a:bodyPr wrap="none">
              <a:spAutoFit/>
            </a:bodyPr>
            <a:lstStyle/>
            <a:p>
              <a:pPr eaLnBrk="0" hangingPunct="0">
                <a:spcBef>
                  <a:spcPct val="50000"/>
                </a:spcBef>
              </a:pPr>
              <a:r>
                <a:rPr lang="en-US" sz="1600" b="1" dirty="0">
                  <a:latin typeface="Calibri" pitchFamily="34" charset="0"/>
                </a:rPr>
                <a:t>Asian</a:t>
              </a:r>
            </a:p>
          </p:txBody>
        </p:sp>
        <p:sp>
          <p:nvSpPr>
            <p:cNvPr id="19486" name="Rounded Rectangle 12"/>
            <p:cNvSpPr>
              <a:spLocks noChangeArrowheads="1"/>
            </p:cNvSpPr>
            <p:nvPr/>
          </p:nvSpPr>
          <p:spPr bwMode="auto">
            <a:xfrm>
              <a:off x="5899766" y="1608377"/>
              <a:ext cx="640073" cy="365756"/>
            </a:xfrm>
            <a:prstGeom prst="roundRect">
              <a:avLst>
                <a:gd name="adj" fmla="val 16667"/>
              </a:avLst>
            </a:prstGeom>
            <a:solidFill>
              <a:srgbClr val="005854">
                <a:alpha val="81175"/>
              </a:srgbClr>
            </a:solidFill>
            <a:ln w="19050" algn="ctr">
              <a:noFill/>
              <a:round/>
              <a:headEnd/>
              <a:tailEnd/>
            </a:ln>
          </p:spPr>
          <p:txBody>
            <a:bodyPr/>
            <a:lstStyle/>
            <a:p>
              <a:pPr algn="ctr" defTabSz="912813" eaLnBrk="0" hangingPunct="0"/>
              <a:r>
                <a:rPr lang="en-US" sz="1400" b="1" dirty="0">
                  <a:latin typeface="+mn-lt"/>
                  <a:cs typeface="Arial" charset="0"/>
                </a:rPr>
                <a:t>42%</a:t>
              </a:r>
            </a:p>
          </p:txBody>
        </p:sp>
        <p:sp>
          <p:nvSpPr>
            <p:cNvPr id="24" name="Rounded Rectangle 23"/>
            <p:cNvSpPr/>
            <p:nvPr/>
          </p:nvSpPr>
          <p:spPr bwMode="auto">
            <a:xfrm>
              <a:off x="1106533" y="1623923"/>
              <a:ext cx="639679" cy="365014"/>
            </a:xfrm>
            <a:prstGeom prst="roundRect">
              <a:avLst/>
            </a:prstGeom>
            <a:solidFill>
              <a:schemeClr val="bg2">
                <a:lumMod val="65000"/>
                <a:lumOff val="35000"/>
                <a:alpha val="81000"/>
              </a:schemeClr>
            </a:solidFill>
            <a:ln w="19050" cap="flat" cmpd="sng" algn="ctr">
              <a:noFill/>
              <a:prstDash val="solid"/>
              <a:round/>
              <a:headEnd type="none" w="med" len="med"/>
              <a:tailEnd type="none" w="med" len="med"/>
            </a:ln>
            <a:effectLst/>
          </p:spPr>
          <p:txBody>
            <a:bodyPr/>
            <a:lstStyle/>
            <a:p>
              <a:pPr algn="ctr" defTabSz="913972" eaLnBrk="0" fontAlgn="auto" hangingPunct="0">
                <a:spcBef>
                  <a:spcPts val="0"/>
                </a:spcBef>
                <a:spcAft>
                  <a:spcPts val="0"/>
                </a:spcAft>
                <a:defRPr/>
              </a:pPr>
              <a:r>
                <a:rPr lang="en-US" sz="1400" b="1" dirty="0">
                  <a:latin typeface="+mn-lt"/>
                  <a:cs typeface="Arial"/>
                </a:rPr>
                <a:t>58%</a:t>
              </a:r>
            </a:p>
          </p:txBody>
        </p:sp>
      </p:grpSp>
      <p:grpSp>
        <p:nvGrpSpPr>
          <p:cNvPr id="7" name="Group 14"/>
          <p:cNvGrpSpPr>
            <a:grpSpLocks/>
          </p:cNvGrpSpPr>
          <p:nvPr/>
        </p:nvGrpSpPr>
        <p:grpSpPr bwMode="auto">
          <a:xfrm>
            <a:off x="306388" y="3100388"/>
            <a:ext cx="6826250" cy="663575"/>
            <a:chOff x="306537" y="2856663"/>
            <a:chExt cx="6825755" cy="663776"/>
          </a:xfrm>
        </p:grpSpPr>
        <p:sp>
          <p:nvSpPr>
            <p:cNvPr id="19482" name="TextBox 16"/>
            <p:cNvSpPr txBox="1">
              <a:spLocks noChangeArrowheads="1"/>
            </p:cNvSpPr>
            <p:nvPr/>
          </p:nvSpPr>
          <p:spPr bwMode="auto">
            <a:xfrm>
              <a:off x="306537" y="3181885"/>
              <a:ext cx="743112" cy="338554"/>
            </a:xfrm>
            <a:prstGeom prst="rect">
              <a:avLst/>
            </a:prstGeom>
            <a:noFill/>
            <a:ln w="9525">
              <a:noFill/>
              <a:miter lim="800000"/>
              <a:headEnd/>
              <a:tailEnd/>
            </a:ln>
          </p:spPr>
          <p:txBody>
            <a:bodyPr wrap="none">
              <a:spAutoFit/>
            </a:bodyPr>
            <a:lstStyle/>
            <a:p>
              <a:pPr eaLnBrk="0" hangingPunct="0">
                <a:spcBef>
                  <a:spcPct val="50000"/>
                </a:spcBef>
              </a:pPr>
              <a:r>
                <a:rPr lang="en-US" sz="1600" b="1">
                  <a:latin typeface="Calibri" pitchFamily="34" charset="0"/>
                </a:rPr>
                <a:t>White</a:t>
              </a:r>
            </a:p>
          </p:txBody>
        </p:sp>
        <p:sp>
          <p:nvSpPr>
            <p:cNvPr id="19483" name="Rounded Rectangle 24"/>
            <p:cNvSpPr>
              <a:spLocks noChangeArrowheads="1"/>
            </p:cNvSpPr>
            <p:nvPr/>
          </p:nvSpPr>
          <p:spPr bwMode="auto">
            <a:xfrm>
              <a:off x="6492219" y="2856663"/>
              <a:ext cx="640073" cy="365756"/>
            </a:xfrm>
            <a:prstGeom prst="roundRect">
              <a:avLst>
                <a:gd name="adj" fmla="val 16667"/>
              </a:avLst>
            </a:prstGeom>
            <a:solidFill>
              <a:srgbClr val="74115D">
                <a:alpha val="81175"/>
              </a:srgbClr>
            </a:solidFill>
            <a:ln w="19050" algn="ctr">
              <a:noFill/>
              <a:round/>
              <a:headEnd/>
              <a:tailEnd/>
            </a:ln>
          </p:spPr>
          <p:txBody>
            <a:bodyPr/>
            <a:lstStyle/>
            <a:p>
              <a:pPr algn="ctr" defTabSz="912813" eaLnBrk="0" hangingPunct="0"/>
              <a:r>
                <a:rPr lang="en-US" sz="1400" b="1">
                  <a:latin typeface="+mn-lt"/>
                  <a:cs typeface="Arial" charset="0"/>
                </a:rPr>
                <a:t>62%</a:t>
              </a:r>
            </a:p>
          </p:txBody>
        </p:sp>
        <p:sp>
          <p:nvSpPr>
            <p:cNvPr id="26" name="Rounded Rectangle 25"/>
            <p:cNvSpPr/>
            <p:nvPr/>
          </p:nvSpPr>
          <p:spPr bwMode="auto">
            <a:xfrm>
              <a:off x="1628828" y="2856663"/>
              <a:ext cx="639717" cy="365236"/>
            </a:xfrm>
            <a:prstGeom prst="roundRect">
              <a:avLst/>
            </a:prstGeom>
            <a:solidFill>
              <a:schemeClr val="bg2">
                <a:lumMod val="65000"/>
                <a:lumOff val="35000"/>
                <a:alpha val="81000"/>
              </a:schemeClr>
            </a:solidFill>
            <a:ln w="19050" cap="flat" cmpd="sng" algn="ctr">
              <a:noFill/>
              <a:prstDash val="solid"/>
              <a:round/>
              <a:headEnd type="none" w="med" len="med"/>
              <a:tailEnd type="none" w="med" len="med"/>
            </a:ln>
            <a:effectLst/>
          </p:spPr>
          <p:txBody>
            <a:bodyPr/>
            <a:lstStyle/>
            <a:p>
              <a:pPr algn="ctr" defTabSz="913972" eaLnBrk="0" fontAlgn="auto" hangingPunct="0">
                <a:spcBef>
                  <a:spcPts val="0"/>
                </a:spcBef>
                <a:spcAft>
                  <a:spcPts val="0"/>
                </a:spcAft>
                <a:defRPr/>
              </a:pPr>
              <a:r>
                <a:rPr lang="en-US" sz="1400" b="1" dirty="0">
                  <a:latin typeface="+mn-lt"/>
                  <a:cs typeface="Arial"/>
                </a:rPr>
                <a:t>38%</a:t>
              </a:r>
            </a:p>
          </p:txBody>
        </p:sp>
      </p:grpSp>
      <p:grpSp>
        <p:nvGrpSpPr>
          <p:cNvPr id="8" name="Group 21"/>
          <p:cNvGrpSpPr>
            <a:grpSpLocks/>
          </p:cNvGrpSpPr>
          <p:nvPr/>
        </p:nvGrpSpPr>
        <p:grpSpPr bwMode="auto">
          <a:xfrm>
            <a:off x="306388" y="4344988"/>
            <a:ext cx="7191375" cy="695325"/>
            <a:chOff x="306537" y="4101243"/>
            <a:chExt cx="7191511" cy="695947"/>
          </a:xfrm>
        </p:grpSpPr>
        <p:sp>
          <p:nvSpPr>
            <p:cNvPr id="19479" name="TextBox 17"/>
            <p:cNvSpPr txBox="1">
              <a:spLocks noChangeArrowheads="1"/>
            </p:cNvSpPr>
            <p:nvPr/>
          </p:nvSpPr>
          <p:spPr bwMode="auto">
            <a:xfrm>
              <a:off x="306537" y="4458636"/>
              <a:ext cx="1712328" cy="338554"/>
            </a:xfrm>
            <a:prstGeom prst="rect">
              <a:avLst/>
            </a:prstGeom>
            <a:noFill/>
            <a:ln w="9525">
              <a:noFill/>
              <a:miter lim="800000"/>
              <a:headEnd/>
              <a:tailEnd/>
            </a:ln>
          </p:spPr>
          <p:txBody>
            <a:bodyPr wrap="none">
              <a:spAutoFit/>
            </a:bodyPr>
            <a:lstStyle/>
            <a:p>
              <a:pPr eaLnBrk="0" hangingPunct="0">
                <a:spcBef>
                  <a:spcPct val="50000"/>
                </a:spcBef>
              </a:pPr>
              <a:r>
                <a:rPr lang="en-US" sz="1600" b="1">
                  <a:latin typeface="Calibri" pitchFamily="34" charset="0"/>
                </a:rPr>
                <a:t>Hispanic/Latino</a:t>
              </a:r>
            </a:p>
          </p:txBody>
        </p:sp>
        <p:sp>
          <p:nvSpPr>
            <p:cNvPr id="19480" name="Rounded Rectangle 27"/>
            <p:cNvSpPr>
              <a:spLocks noChangeArrowheads="1"/>
            </p:cNvSpPr>
            <p:nvPr/>
          </p:nvSpPr>
          <p:spPr bwMode="auto">
            <a:xfrm>
              <a:off x="6857975" y="4101325"/>
              <a:ext cx="640073" cy="365756"/>
            </a:xfrm>
            <a:prstGeom prst="roundRect">
              <a:avLst>
                <a:gd name="adj" fmla="val 16667"/>
              </a:avLst>
            </a:prstGeom>
            <a:solidFill>
              <a:srgbClr val="6D270D">
                <a:alpha val="81175"/>
              </a:srgbClr>
            </a:solidFill>
            <a:ln w="19050" algn="ctr">
              <a:noFill/>
              <a:round/>
              <a:headEnd/>
              <a:tailEnd/>
            </a:ln>
          </p:spPr>
          <p:txBody>
            <a:bodyPr/>
            <a:lstStyle/>
            <a:p>
              <a:pPr algn="ctr" defTabSz="912813" eaLnBrk="0" hangingPunct="0"/>
              <a:r>
                <a:rPr lang="en-US" sz="1400" b="1" dirty="0">
                  <a:latin typeface="+mn-lt"/>
                  <a:cs typeface="Arial" charset="0"/>
                </a:rPr>
                <a:t>70%</a:t>
              </a:r>
            </a:p>
          </p:txBody>
        </p:sp>
        <p:sp>
          <p:nvSpPr>
            <p:cNvPr id="29" name="Rounded Rectangle 28"/>
            <p:cNvSpPr/>
            <p:nvPr/>
          </p:nvSpPr>
          <p:spPr bwMode="auto">
            <a:xfrm>
              <a:off x="2041707" y="4101243"/>
              <a:ext cx="639775" cy="365452"/>
            </a:xfrm>
            <a:prstGeom prst="roundRect">
              <a:avLst/>
            </a:prstGeom>
            <a:solidFill>
              <a:schemeClr val="bg2">
                <a:lumMod val="65000"/>
                <a:lumOff val="35000"/>
                <a:alpha val="81000"/>
              </a:schemeClr>
            </a:solidFill>
            <a:ln w="19050" cap="flat" cmpd="sng" algn="ctr">
              <a:noFill/>
              <a:prstDash val="solid"/>
              <a:round/>
              <a:headEnd type="none" w="med" len="med"/>
              <a:tailEnd type="none" w="med" len="med"/>
            </a:ln>
            <a:effectLst/>
          </p:spPr>
          <p:txBody>
            <a:bodyPr/>
            <a:lstStyle/>
            <a:p>
              <a:pPr algn="ctr" defTabSz="913972" eaLnBrk="0" fontAlgn="auto" hangingPunct="0">
                <a:spcBef>
                  <a:spcPts val="0"/>
                </a:spcBef>
                <a:spcAft>
                  <a:spcPts val="0"/>
                </a:spcAft>
                <a:defRPr/>
              </a:pPr>
              <a:r>
                <a:rPr lang="en-US" sz="1400" b="1" dirty="0">
                  <a:latin typeface="+mn-lt"/>
                  <a:cs typeface="Arial"/>
                </a:rPr>
                <a:t>30%</a:t>
              </a:r>
            </a:p>
          </p:txBody>
        </p:sp>
      </p:grpSp>
      <p:grpSp>
        <p:nvGrpSpPr>
          <p:cNvPr id="10" name="Group 22"/>
          <p:cNvGrpSpPr>
            <a:grpSpLocks/>
          </p:cNvGrpSpPr>
          <p:nvPr/>
        </p:nvGrpSpPr>
        <p:grpSpPr bwMode="auto">
          <a:xfrm>
            <a:off x="306388" y="5605463"/>
            <a:ext cx="7558087" cy="690562"/>
            <a:chOff x="306537" y="5362734"/>
            <a:chExt cx="7557267" cy="690795"/>
          </a:xfrm>
        </p:grpSpPr>
        <p:sp>
          <p:nvSpPr>
            <p:cNvPr id="19476" name="TextBox 18"/>
            <p:cNvSpPr txBox="1">
              <a:spLocks noChangeArrowheads="1"/>
            </p:cNvSpPr>
            <p:nvPr/>
          </p:nvSpPr>
          <p:spPr bwMode="auto">
            <a:xfrm>
              <a:off x="306537" y="5714975"/>
              <a:ext cx="2480667" cy="338554"/>
            </a:xfrm>
            <a:prstGeom prst="rect">
              <a:avLst/>
            </a:prstGeom>
            <a:noFill/>
            <a:ln w="9525">
              <a:noFill/>
              <a:miter lim="800000"/>
              <a:headEnd/>
              <a:tailEnd/>
            </a:ln>
          </p:spPr>
          <p:txBody>
            <a:bodyPr wrap="none">
              <a:spAutoFit/>
            </a:bodyPr>
            <a:lstStyle/>
            <a:p>
              <a:pPr eaLnBrk="0" hangingPunct="0">
                <a:spcBef>
                  <a:spcPct val="50000"/>
                </a:spcBef>
              </a:pPr>
              <a:r>
                <a:rPr lang="en-US" sz="1600" b="1">
                  <a:latin typeface="Calibri" pitchFamily="34" charset="0"/>
                </a:rPr>
                <a:t>Black/African American</a:t>
              </a:r>
            </a:p>
          </p:txBody>
        </p:sp>
        <p:sp>
          <p:nvSpPr>
            <p:cNvPr id="19477" name="Rounded Rectangle 29"/>
            <p:cNvSpPr>
              <a:spLocks noChangeArrowheads="1"/>
            </p:cNvSpPr>
            <p:nvPr/>
          </p:nvSpPr>
          <p:spPr bwMode="auto">
            <a:xfrm>
              <a:off x="7223731" y="5362734"/>
              <a:ext cx="640073" cy="365756"/>
            </a:xfrm>
            <a:prstGeom prst="roundRect">
              <a:avLst>
                <a:gd name="adj" fmla="val 16667"/>
              </a:avLst>
            </a:prstGeom>
            <a:solidFill>
              <a:srgbClr val="808B00">
                <a:alpha val="81175"/>
              </a:srgbClr>
            </a:solidFill>
            <a:ln w="19050" algn="ctr">
              <a:noFill/>
              <a:round/>
              <a:headEnd/>
              <a:tailEnd/>
            </a:ln>
          </p:spPr>
          <p:txBody>
            <a:bodyPr/>
            <a:lstStyle/>
            <a:p>
              <a:pPr algn="ctr" defTabSz="912813" eaLnBrk="0" hangingPunct="0"/>
              <a:r>
                <a:rPr lang="en-US" sz="1400" b="1">
                  <a:latin typeface="+mn-lt"/>
                  <a:cs typeface="Arial" charset="0"/>
                </a:rPr>
                <a:t>80%</a:t>
              </a:r>
            </a:p>
          </p:txBody>
        </p:sp>
        <p:sp>
          <p:nvSpPr>
            <p:cNvPr id="31" name="Rounded Rectangle 30"/>
            <p:cNvSpPr/>
            <p:nvPr/>
          </p:nvSpPr>
          <p:spPr bwMode="auto">
            <a:xfrm>
              <a:off x="2403396" y="5364322"/>
              <a:ext cx="639694" cy="365248"/>
            </a:xfrm>
            <a:prstGeom prst="roundRect">
              <a:avLst/>
            </a:prstGeom>
            <a:solidFill>
              <a:schemeClr val="bg2">
                <a:lumMod val="65000"/>
                <a:lumOff val="35000"/>
                <a:alpha val="81000"/>
              </a:schemeClr>
            </a:solidFill>
            <a:ln w="19050" cap="flat" cmpd="sng" algn="ctr">
              <a:noFill/>
              <a:prstDash val="solid"/>
              <a:round/>
              <a:headEnd type="none" w="med" len="med"/>
              <a:tailEnd type="none" w="med" len="med"/>
            </a:ln>
            <a:effectLst/>
          </p:spPr>
          <p:txBody>
            <a:bodyPr/>
            <a:lstStyle/>
            <a:p>
              <a:pPr algn="ctr" defTabSz="913972" eaLnBrk="0" fontAlgn="auto" hangingPunct="0">
                <a:spcBef>
                  <a:spcPts val="0"/>
                </a:spcBef>
                <a:spcAft>
                  <a:spcPts val="0"/>
                </a:spcAft>
                <a:defRPr/>
              </a:pPr>
              <a:r>
                <a:rPr lang="en-US" sz="1400" b="1" dirty="0">
                  <a:latin typeface="+mn-lt"/>
                  <a:cs typeface="Arial"/>
                </a:rPr>
                <a:t>20%</a:t>
              </a:r>
            </a:p>
          </p:txBody>
        </p:sp>
      </p:grpSp>
      <p:grpSp>
        <p:nvGrpSpPr>
          <p:cNvPr id="19469" name="Group 10"/>
          <p:cNvGrpSpPr>
            <a:grpSpLocks/>
          </p:cNvGrpSpPr>
          <p:nvPr/>
        </p:nvGrpSpPr>
        <p:grpSpPr bwMode="auto">
          <a:xfrm>
            <a:off x="342900" y="1382720"/>
            <a:ext cx="7519988" cy="309565"/>
            <a:chOff x="342103" y="1138901"/>
            <a:chExt cx="7520003" cy="309717"/>
          </a:xfrm>
        </p:grpSpPr>
        <p:sp>
          <p:nvSpPr>
            <p:cNvPr id="19472" name="TextBox 6"/>
            <p:cNvSpPr txBox="1">
              <a:spLocks noChangeArrowheads="1"/>
            </p:cNvSpPr>
            <p:nvPr/>
          </p:nvSpPr>
          <p:spPr bwMode="auto">
            <a:xfrm>
              <a:off x="342103" y="1140839"/>
              <a:ext cx="3291804" cy="307779"/>
            </a:xfrm>
            <a:prstGeom prst="rect">
              <a:avLst/>
            </a:prstGeom>
            <a:noFill/>
            <a:ln w="9525">
              <a:noFill/>
              <a:miter lim="800000"/>
              <a:headEnd/>
              <a:tailEnd/>
            </a:ln>
          </p:spPr>
          <p:txBody>
            <a:bodyPr>
              <a:spAutoFit/>
            </a:bodyPr>
            <a:lstStyle/>
            <a:p>
              <a:pPr eaLnBrk="0" hangingPunct="0">
                <a:spcBef>
                  <a:spcPct val="50000"/>
                </a:spcBef>
              </a:pPr>
              <a:r>
                <a:rPr lang="en-US" sz="1400" b="1" dirty="0">
                  <a:solidFill>
                    <a:schemeClr val="bg2">
                      <a:lumMod val="50000"/>
                    </a:schemeClr>
                  </a:solidFill>
                  <a:latin typeface="Calibri" pitchFamily="34" charset="0"/>
                </a:rPr>
                <a:t>Took Recommended AP</a:t>
              </a:r>
            </a:p>
          </p:txBody>
        </p:sp>
        <p:sp>
          <p:nvSpPr>
            <p:cNvPr id="19473" name="TextBox 36"/>
            <p:cNvSpPr txBox="1">
              <a:spLocks noChangeArrowheads="1"/>
            </p:cNvSpPr>
            <p:nvPr/>
          </p:nvSpPr>
          <p:spPr bwMode="auto">
            <a:xfrm>
              <a:off x="4570302" y="1138901"/>
              <a:ext cx="3291804" cy="307779"/>
            </a:xfrm>
            <a:prstGeom prst="rect">
              <a:avLst/>
            </a:prstGeom>
            <a:noFill/>
            <a:ln w="9525">
              <a:noFill/>
              <a:miter lim="800000"/>
              <a:headEnd/>
              <a:tailEnd/>
            </a:ln>
          </p:spPr>
          <p:txBody>
            <a:bodyPr>
              <a:spAutoFit/>
            </a:bodyPr>
            <a:lstStyle/>
            <a:p>
              <a:pPr eaLnBrk="0" hangingPunct="0">
                <a:spcBef>
                  <a:spcPct val="50000"/>
                </a:spcBef>
              </a:pPr>
              <a:r>
                <a:rPr lang="en-US" sz="1400" b="1" dirty="0">
                  <a:solidFill>
                    <a:srgbClr val="A52401"/>
                  </a:solidFill>
                  <a:latin typeface="Calibri" pitchFamily="34" charset="0"/>
                </a:rPr>
                <a:t>Did Not Take Recommended AP</a:t>
              </a:r>
            </a:p>
          </p:txBody>
        </p:sp>
        <p:cxnSp>
          <p:nvCxnSpPr>
            <p:cNvPr id="9" name="Straight Connector 8"/>
            <p:cNvCxnSpPr/>
            <p:nvPr/>
          </p:nvCxnSpPr>
          <p:spPr bwMode="auto">
            <a:xfrm>
              <a:off x="399253" y="1421608"/>
              <a:ext cx="3176594" cy="0"/>
            </a:xfrm>
            <a:prstGeom prst="line">
              <a:avLst/>
            </a:prstGeom>
            <a:solidFill>
              <a:schemeClr val="accent1"/>
            </a:solidFill>
            <a:ln w="9525" cap="flat" cmpd="sng" algn="ctr">
              <a:solidFill>
                <a:schemeClr val="bg2">
                  <a:lumMod val="65000"/>
                  <a:lumOff val="35000"/>
                </a:schemeClr>
              </a:solidFill>
              <a:prstDash val="solid"/>
              <a:round/>
              <a:headEnd type="none" w="med" len="med"/>
              <a:tailEnd type="none" w="med" len="med"/>
            </a:ln>
            <a:effectLst/>
          </p:spPr>
        </p:cxnSp>
        <p:cxnSp>
          <p:nvCxnSpPr>
            <p:cNvPr id="19475" name="Straight Connector 40"/>
            <p:cNvCxnSpPr>
              <a:cxnSpLocks noChangeShapeType="1"/>
            </p:cNvCxnSpPr>
            <p:nvPr/>
          </p:nvCxnSpPr>
          <p:spPr bwMode="auto">
            <a:xfrm>
              <a:off x="4627873" y="1422144"/>
              <a:ext cx="3176662" cy="0"/>
            </a:xfrm>
            <a:prstGeom prst="line">
              <a:avLst/>
            </a:prstGeom>
            <a:noFill/>
            <a:ln w="9525" algn="ctr">
              <a:solidFill>
                <a:srgbClr val="A52401"/>
              </a:solidFill>
              <a:round/>
              <a:headEnd/>
              <a:tailEnd/>
            </a:ln>
          </p:spPr>
        </p:cxnSp>
      </p:grpSp>
      <p:sp>
        <p:nvSpPr>
          <p:cNvPr id="19470" name="Slide Number Placeholder 31"/>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DC594F7B-BE9E-4130-BDC2-28AA8CEACA8F}" type="slidenum">
              <a:rPr smtClean="0"/>
              <a:pPr fontAlgn="base">
                <a:spcBef>
                  <a:spcPct val="0"/>
                </a:spcBef>
                <a:spcAft>
                  <a:spcPct val="0"/>
                </a:spcAft>
                <a:defRPr/>
              </a:pPr>
              <a:t>18</a:t>
            </a:fld>
            <a:endParaRPr smtClean="0"/>
          </a:p>
        </p:txBody>
      </p:sp>
      <p:sp>
        <p:nvSpPr>
          <p:cNvPr id="19471" name="Title 1"/>
          <p:cNvSpPr>
            <a:spLocks noGrp="1"/>
          </p:cNvSpPr>
          <p:nvPr>
            <p:ph type="title"/>
          </p:nvPr>
        </p:nvSpPr>
        <p:spPr>
          <a:xfrm>
            <a:off x="201613" y="187325"/>
            <a:ext cx="8264525" cy="669925"/>
          </a:xfrm>
        </p:spPr>
        <p:txBody>
          <a:bodyPr/>
          <a:lstStyle/>
          <a:p>
            <a:pPr eaLnBrk="1" hangingPunct="1"/>
            <a:r>
              <a:rPr lang="en-US" sz="2000" dirty="0" smtClean="0"/>
              <a:t>Among students with high AP potential, Latino and African American students are the least likely to gain access to AP</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133350"/>
            <a:ext cx="8589963" cy="771525"/>
          </a:xfrm>
        </p:spPr>
        <p:txBody>
          <a:bodyPr/>
          <a:lstStyle/>
          <a:p>
            <a:pPr eaLnBrk="1" hangingPunct="1"/>
            <a:r>
              <a:rPr lang="en-US" sz="2400" dirty="0" smtClean="0"/>
              <a:t>You can easily identify students with high potential of being successful in AP with PSAT and AP Potential</a:t>
            </a:r>
          </a:p>
        </p:txBody>
      </p:sp>
      <p:sp>
        <p:nvSpPr>
          <p:cNvPr id="20483"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892C8F1-ED8A-4055-AC5A-9211EFE5A34F}" type="slidenum">
              <a:rPr smtClean="0"/>
              <a:pPr fontAlgn="base">
                <a:spcBef>
                  <a:spcPct val="0"/>
                </a:spcBef>
                <a:spcAft>
                  <a:spcPct val="0"/>
                </a:spcAft>
                <a:defRPr/>
              </a:pPr>
              <a:t>19</a:t>
            </a:fld>
            <a:endParaRPr smtClean="0"/>
          </a:p>
        </p:txBody>
      </p:sp>
      <p:pic>
        <p:nvPicPr>
          <p:cNvPr id="20484" name="Picture 17"/>
          <p:cNvPicPr>
            <a:picLocks noChangeAspect="1" noChangeArrowheads="1"/>
          </p:cNvPicPr>
          <p:nvPr/>
        </p:nvPicPr>
        <p:blipFill>
          <a:blip r:embed="rId2" cstate="print"/>
          <a:srcRect/>
          <a:stretch>
            <a:fillRect/>
          </a:stretch>
        </p:blipFill>
        <p:spPr bwMode="auto">
          <a:xfrm>
            <a:off x="338138" y="1563688"/>
            <a:ext cx="3581400" cy="398462"/>
          </a:xfrm>
          <a:prstGeom prst="rect">
            <a:avLst/>
          </a:prstGeom>
          <a:noFill/>
          <a:ln w="9525">
            <a:noFill/>
            <a:miter lim="800000"/>
            <a:headEnd/>
            <a:tailEnd/>
          </a:ln>
        </p:spPr>
      </p:pic>
      <p:sp>
        <p:nvSpPr>
          <p:cNvPr id="20485" name="TextBox 22"/>
          <p:cNvSpPr txBox="1">
            <a:spLocks noChangeArrowheads="1"/>
          </p:cNvSpPr>
          <p:nvPr/>
        </p:nvSpPr>
        <p:spPr bwMode="auto">
          <a:xfrm>
            <a:off x="152400" y="2054225"/>
            <a:ext cx="4495800" cy="830263"/>
          </a:xfrm>
          <a:prstGeom prst="rect">
            <a:avLst/>
          </a:prstGeom>
          <a:noFill/>
          <a:ln w="9525">
            <a:noFill/>
            <a:miter lim="800000"/>
            <a:headEnd/>
            <a:tailEnd/>
          </a:ln>
        </p:spPr>
        <p:txBody>
          <a:bodyPr>
            <a:spAutoFit/>
          </a:bodyPr>
          <a:lstStyle/>
          <a:p>
            <a:r>
              <a:rPr lang="en-US" sz="1600" b="1" dirty="0">
                <a:solidFill>
                  <a:schemeClr val="accent1"/>
                </a:solidFill>
                <a:latin typeface="Calibri" pitchFamily="34" charset="0"/>
              </a:rPr>
              <a:t>Helps schools grow their AP programs by identifying students who have the potential to succeed in rigorous AP courses.</a:t>
            </a:r>
          </a:p>
        </p:txBody>
      </p:sp>
      <p:sp>
        <p:nvSpPr>
          <p:cNvPr id="20486" name="TextBox 23"/>
          <p:cNvSpPr txBox="1">
            <a:spLocks noChangeArrowheads="1"/>
          </p:cNvSpPr>
          <p:nvPr/>
        </p:nvSpPr>
        <p:spPr bwMode="auto">
          <a:xfrm>
            <a:off x="152400" y="2978150"/>
            <a:ext cx="4441825" cy="3493264"/>
          </a:xfrm>
          <a:prstGeom prst="rect">
            <a:avLst/>
          </a:prstGeom>
          <a:noFill/>
          <a:ln w="9525">
            <a:noFill/>
            <a:miter lim="800000"/>
            <a:headEnd/>
            <a:tailEnd/>
          </a:ln>
        </p:spPr>
        <p:txBody>
          <a:bodyPr>
            <a:spAutoFit/>
          </a:bodyPr>
          <a:lstStyle/>
          <a:p>
            <a:pPr marL="114300" indent="-114300">
              <a:buFont typeface="Arial" charset="0"/>
              <a:buChar char="•"/>
            </a:pPr>
            <a:r>
              <a:rPr lang="en-US" sz="1300" dirty="0">
                <a:solidFill>
                  <a:schemeClr val="accent1"/>
                </a:solidFill>
                <a:latin typeface="Calibri" pitchFamily="34" charset="0"/>
              </a:rPr>
              <a:t>Online tool that </a:t>
            </a:r>
            <a:r>
              <a:rPr lang="en-US" sz="1300" b="1" dirty="0">
                <a:solidFill>
                  <a:schemeClr val="accent1"/>
                </a:solidFill>
                <a:latin typeface="Calibri" pitchFamily="34" charset="0"/>
              </a:rPr>
              <a:t>generates rosters of students likely to score 3 or better</a:t>
            </a:r>
            <a:r>
              <a:rPr lang="en-US" sz="1300" dirty="0">
                <a:solidFill>
                  <a:schemeClr val="accent1"/>
                </a:solidFill>
                <a:latin typeface="Calibri" pitchFamily="34" charset="0"/>
              </a:rPr>
              <a:t> on a given AP Exam</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b="1" dirty="0">
                <a:solidFill>
                  <a:schemeClr val="accent1"/>
                </a:solidFill>
                <a:latin typeface="Calibri" pitchFamily="34" charset="0"/>
              </a:rPr>
              <a:t>Free</a:t>
            </a:r>
            <a:r>
              <a:rPr lang="en-US" sz="1300" dirty="0">
                <a:solidFill>
                  <a:schemeClr val="accent1"/>
                </a:solidFill>
                <a:latin typeface="Calibri" pitchFamily="34" charset="0"/>
              </a:rPr>
              <a:t> for all schools that administer the PSAT/NMSQT (PN)</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dirty="0">
                <a:solidFill>
                  <a:schemeClr val="accent1"/>
                </a:solidFill>
                <a:latin typeface="Calibri" pitchFamily="34" charset="0"/>
              </a:rPr>
              <a:t>Designed to expand access to AP and ensure that no student with the </a:t>
            </a:r>
            <a:r>
              <a:rPr lang="en-US" sz="1300" b="1" dirty="0">
                <a:solidFill>
                  <a:schemeClr val="accent1"/>
                </a:solidFill>
                <a:latin typeface="Calibri" pitchFamily="34" charset="0"/>
              </a:rPr>
              <a:t>potential to succeed </a:t>
            </a:r>
            <a:r>
              <a:rPr lang="en-US" sz="1300" dirty="0">
                <a:solidFill>
                  <a:schemeClr val="accent1"/>
                </a:solidFill>
                <a:latin typeface="Calibri" pitchFamily="34" charset="0"/>
              </a:rPr>
              <a:t>in overlooked</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dirty="0">
                <a:solidFill>
                  <a:schemeClr val="accent1"/>
                </a:solidFill>
                <a:latin typeface="Calibri" pitchFamily="34" charset="0"/>
              </a:rPr>
              <a:t>School can </a:t>
            </a:r>
            <a:r>
              <a:rPr lang="en-US" sz="1300" b="1" dirty="0">
                <a:solidFill>
                  <a:schemeClr val="accent1"/>
                </a:solidFill>
                <a:latin typeface="Calibri" pitchFamily="34" charset="0"/>
              </a:rPr>
              <a:t>customize</a:t>
            </a:r>
            <a:r>
              <a:rPr lang="en-US" sz="1300" dirty="0">
                <a:solidFill>
                  <a:schemeClr val="accent1"/>
                </a:solidFill>
                <a:latin typeface="Calibri" pitchFamily="34" charset="0"/>
              </a:rPr>
              <a:t> the list and define the pool of students based on likelihood level (e.g. students are 50% likely to score a 3/4/5 vs. 70% likely)</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dirty="0">
                <a:solidFill>
                  <a:schemeClr val="accent1"/>
                </a:solidFill>
                <a:latin typeface="Calibri" pitchFamily="34" charset="0"/>
              </a:rPr>
              <a:t>The Tool provides a list of students that fit this criteria and are strong candidates for AP</a:t>
            </a:r>
          </a:p>
          <a:p>
            <a:pPr marL="114300" indent="-114300">
              <a:buFont typeface="Arial" charset="0"/>
              <a:buChar char="•"/>
            </a:pPr>
            <a:endParaRPr lang="en-US" sz="1300" dirty="0">
              <a:solidFill>
                <a:schemeClr val="accent1"/>
              </a:solidFill>
              <a:latin typeface="Calibri" pitchFamily="34" charset="0"/>
            </a:endParaRPr>
          </a:p>
          <a:p>
            <a:pPr marL="114300" indent="-114300">
              <a:buFont typeface="Arial" charset="0"/>
              <a:buChar char="•"/>
            </a:pPr>
            <a:r>
              <a:rPr lang="en-US" sz="1300" dirty="0">
                <a:solidFill>
                  <a:schemeClr val="accent1"/>
                </a:solidFill>
                <a:latin typeface="Calibri" pitchFamily="34" charset="0"/>
              </a:rPr>
              <a:t>We can provide </a:t>
            </a:r>
            <a:r>
              <a:rPr lang="en-US" sz="1300" b="1" dirty="0">
                <a:solidFill>
                  <a:schemeClr val="accent1"/>
                </a:solidFill>
                <a:latin typeface="Calibri" pitchFamily="34" charset="0"/>
              </a:rPr>
              <a:t>specialized</a:t>
            </a:r>
            <a:r>
              <a:rPr lang="en-US" sz="1300" dirty="0">
                <a:solidFill>
                  <a:schemeClr val="accent1"/>
                </a:solidFill>
                <a:latin typeface="Calibri" pitchFamily="34" charset="0"/>
              </a:rPr>
              <a:t> training to your District  on this tool</a:t>
            </a:r>
          </a:p>
        </p:txBody>
      </p:sp>
      <p:pic>
        <p:nvPicPr>
          <p:cNvPr id="20487" name="Picture 3" descr="6 - Subject Detail.png"/>
          <p:cNvPicPr>
            <a:picLocks noChangeAspect="1"/>
          </p:cNvPicPr>
          <p:nvPr/>
        </p:nvPicPr>
        <p:blipFill>
          <a:blip r:embed="rId3" cstate="print"/>
          <a:srcRect l="26907" t="10532" r="1215" b="5988"/>
          <a:stretch>
            <a:fillRect/>
          </a:stretch>
        </p:blipFill>
        <p:spPr bwMode="auto">
          <a:xfrm>
            <a:off x="4876800" y="3581400"/>
            <a:ext cx="3557588" cy="3048000"/>
          </a:xfrm>
          <a:prstGeom prst="rect">
            <a:avLst/>
          </a:prstGeom>
          <a:noFill/>
          <a:ln w="3175">
            <a:solidFill>
              <a:srgbClr val="080808"/>
            </a:solidFill>
            <a:miter lim="800000"/>
            <a:headEnd/>
            <a:tailEnd/>
          </a:ln>
        </p:spPr>
      </p:pic>
      <p:pic>
        <p:nvPicPr>
          <p:cNvPr id="20488" name="Picture 3" descr="4 - Step 3 - Select Pool.png"/>
          <p:cNvPicPr>
            <a:picLocks noChangeAspect="1"/>
          </p:cNvPicPr>
          <p:nvPr/>
        </p:nvPicPr>
        <p:blipFill>
          <a:blip r:embed="rId4" cstate="print"/>
          <a:srcRect l="27390" t="10599" r="749" b="763"/>
          <a:stretch>
            <a:fillRect/>
          </a:stretch>
        </p:blipFill>
        <p:spPr bwMode="auto">
          <a:xfrm>
            <a:off x="5943600" y="1143000"/>
            <a:ext cx="2743200" cy="2852738"/>
          </a:xfrm>
          <a:prstGeom prst="rect">
            <a:avLst/>
          </a:prstGeom>
          <a:noFill/>
          <a:ln w="3175">
            <a:solidFill>
              <a:srgbClr val="080808"/>
            </a:solidFill>
            <a:miter lim="800000"/>
            <a:headEnd/>
            <a:tailEnd/>
          </a:ln>
        </p:spPr>
      </p:pic>
      <p:cxnSp>
        <p:nvCxnSpPr>
          <p:cNvPr id="14" name="Straight Arrow Connector 13"/>
          <p:cNvCxnSpPr/>
          <p:nvPr/>
        </p:nvCxnSpPr>
        <p:spPr>
          <a:xfrm flipV="1">
            <a:off x="4051300" y="5815013"/>
            <a:ext cx="735013" cy="65087"/>
          </a:xfrm>
          <a:prstGeom prst="straightConnector1">
            <a:avLst/>
          </a:prstGeom>
          <a:ln w="381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5867400" y="2971800"/>
            <a:ext cx="2819400" cy="1066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ounded Rectangle 19"/>
          <p:cNvSpPr/>
          <p:nvPr/>
        </p:nvSpPr>
        <p:spPr>
          <a:xfrm>
            <a:off x="4876800" y="4876800"/>
            <a:ext cx="914400" cy="18288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6" name="Straight Arrow Connector 25"/>
          <p:cNvCxnSpPr/>
          <p:nvPr/>
        </p:nvCxnSpPr>
        <p:spPr>
          <a:xfrm flipV="1">
            <a:off x="4314825" y="3505200"/>
            <a:ext cx="1476375" cy="952500"/>
          </a:xfrm>
          <a:prstGeom prst="straightConnector1">
            <a:avLst/>
          </a:prstGeom>
          <a:ln w="381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6"/>
          <p:cNvSpPr>
            <a:spLocks noGrp="1"/>
          </p:cNvSpPr>
          <p:nvPr>
            <p:ph type="body" sz="quarter" idx="10"/>
          </p:nvPr>
        </p:nvSpPr>
        <p:spPr>
          <a:xfrm>
            <a:off x="446314" y="1328057"/>
            <a:ext cx="8229600" cy="4963886"/>
          </a:xfrm>
        </p:spPr>
        <p:txBody>
          <a:bodyPr/>
          <a:lstStyle/>
          <a:p>
            <a:pPr eaLnBrk="1" hangingPunct="1">
              <a:lnSpc>
                <a:spcPct val="150000"/>
              </a:lnSpc>
            </a:pPr>
            <a:r>
              <a:rPr lang="en-US" dirty="0" smtClean="0"/>
              <a:t>College Board Pathway: Strategies for Progress</a:t>
            </a:r>
          </a:p>
          <a:p>
            <a:pPr eaLnBrk="1" hangingPunct="1">
              <a:lnSpc>
                <a:spcPct val="150000"/>
              </a:lnSpc>
            </a:pPr>
            <a:r>
              <a:rPr lang="en-US" dirty="0" smtClean="0"/>
              <a:t>Readiness Benchmarks</a:t>
            </a:r>
          </a:p>
          <a:p>
            <a:pPr eaLnBrk="1" hangingPunct="1">
              <a:lnSpc>
                <a:spcPct val="150000"/>
              </a:lnSpc>
            </a:pPr>
            <a:r>
              <a:rPr lang="en-US" dirty="0" smtClean="0"/>
              <a:t>Advancing Student Success</a:t>
            </a:r>
          </a:p>
          <a:p>
            <a:pPr eaLnBrk="1" hangingPunct="1">
              <a:lnSpc>
                <a:spcPct val="150000"/>
              </a:lnSpc>
            </a:pPr>
            <a:r>
              <a:rPr lang="en-US" dirty="0" smtClean="0"/>
              <a:t>Executive Summary</a:t>
            </a:r>
          </a:p>
          <a:p>
            <a:pPr eaLnBrk="1" hangingPunct="1">
              <a:lnSpc>
                <a:spcPct val="150000"/>
              </a:lnSpc>
            </a:pPr>
            <a:r>
              <a:rPr lang="en-US" dirty="0" smtClean="0"/>
              <a:t>AP Potential</a:t>
            </a:r>
          </a:p>
          <a:p>
            <a:pPr eaLnBrk="1" hangingPunct="1">
              <a:lnSpc>
                <a:spcPct val="150000"/>
              </a:lnSpc>
            </a:pPr>
            <a:r>
              <a:rPr lang="en-US" dirty="0" smtClean="0"/>
              <a:t>Advanced </a:t>
            </a:r>
            <a:r>
              <a:rPr lang="en-US" dirty="0" smtClean="0"/>
              <a:t>Placement Overview</a:t>
            </a:r>
          </a:p>
          <a:p>
            <a:pPr eaLnBrk="1" hangingPunct="1">
              <a:lnSpc>
                <a:spcPct val="150000"/>
              </a:lnSpc>
            </a:pPr>
            <a:r>
              <a:rPr lang="en-US" dirty="0" smtClean="0"/>
              <a:t>Participation and Performance Reports</a:t>
            </a:r>
          </a:p>
          <a:p>
            <a:pPr eaLnBrk="1" hangingPunct="1">
              <a:lnSpc>
                <a:spcPct val="150000"/>
              </a:lnSpc>
            </a:pPr>
            <a:r>
              <a:rPr lang="en-US" dirty="0" smtClean="0"/>
              <a:t>College Board Support &amp; Wrap Up</a:t>
            </a:r>
          </a:p>
        </p:txBody>
      </p:sp>
      <p:sp>
        <p:nvSpPr>
          <p:cNvPr id="12291" name="Title 5"/>
          <p:cNvSpPr>
            <a:spLocks noGrp="1"/>
          </p:cNvSpPr>
          <p:nvPr>
            <p:ph type="title"/>
          </p:nvPr>
        </p:nvSpPr>
        <p:spPr/>
        <p:txBody>
          <a:bodyPr/>
          <a:lstStyle/>
          <a:p>
            <a:pPr eaLnBrk="1" hangingPunct="1"/>
            <a:r>
              <a:rPr lang="en-US" dirty="0" smtClean="0"/>
              <a:t>Agenda &amp; Table of Contents</a:t>
            </a:r>
          </a:p>
        </p:txBody>
      </p:sp>
      <p:sp>
        <p:nvSpPr>
          <p:cNvPr id="12294" name="Slide Number Placeholder 15"/>
          <p:cNvSpPr>
            <a:spLocks noGrp="1"/>
          </p:cNvSpPr>
          <p:nvPr>
            <p:ph type="sldNum" sz="quarter" idx="13"/>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270F541A-B013-4B17-946E-A33D27911D9E}" type="slidenum">
              <a:rPr smtClean="0"/>
              <a:pPr fontAlgn="base">
                <a:spcBef>
                  <a:spcPct val="0"/>
                </a:spcBef>
                <a:spcAft>
                  <a:spcPct val="0"/>
                </a:spcAft>
                <a:defRPr/>
              </a:pPr>
              <a:t>2</a:t>
            </a:fld>
            <a:endParaRPr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ctrTitle"/>
          </p:nvPr>
        </p:nvSpPr>
        <p:spPr>
          <a:xfrm>
            <a:off x="438150" y="2112328"/>
            <a:ext cx="8267700" cy="984885"/>
          </a:xfrm>
        </p:spPr>
        <p:txBody>
          <a:bodyPr/>
          <a:lstStyle/>
          <a:p>
            <a:pPr algn="ctr" eaLnBrk="1" hangingPunct="1"/>
            <a:r>
              <a:rPr lang="en-US" dirty="0" smtClean="0"/>
              <a:t>What is the Opportunity for Rigor Gap in NYCDOE Districts 17 &amp; 20?</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01881" y="0"/>
            <a:ext cx="8153400" cy="733425"/>
          </a:xfrm>
        </p:spPr>
        <p:txBody>
          <a:bodyPr/>
          <a:lstStyle/>
          <a:p>
            <a:pPr eaLnBrk="1" hangingPunct="1"/>
            <a:r>
              <a:rPr lang="en-US" sz="2400" dirty="0" smtClean="0"/>
              <a:t>AP Course Offerings and AP Potential</a:t>
            </a:r>
          </a:p>
        </p:txBody>
      </p:sp>
      <p:sp>
        <p:nvSpPr>
          <p:cNvPr id="2253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8D599EE-8F2B-4E76-91D6-F4D017AC768A}" type="slidenum">
              <a:rPr smtClean="0"/>
              <a:pPr fontAlgn="base">
                <a:spcBef>
                  <a:spcPct val="0"/>
                </a:spcBef>
                <a:spcAft>
                  <a:spcPct val="0"/>
                </a:spcAft>
                <a:defRPr/>
              </a:pPr>
              <a:t>21</a:t>
            </a:fld>
            <a:endParaRPr smtClean="0"/>
          </a:p>
        </p:txBody>
      </p:sp>
      <p:graphicFrame>
        <p:nvGraphicFramePr>
          <p:cNvPr id="6" name="Diagram 5"/>
          <p:cNvGraphicFramePr/>
          <p:nvPr/>
        </p:nvGraphicFramePr>
        <p:xfrm>
          <a:off x="237506" y="1698171"/>
          <a:ext cx="8699044" cy="4714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184067" y="1114785"/>
            <a:ext cx="8769927" cy="400110"/>
          </a:xfrm>
          <a:prstGeom prst="rect">
            <a:avLst/>
          </a:prstGeom>
        </p:spPr>
        <p:txBody>
          <a:bodyPr wrap="square">
            <a:spAutoFit/>
          </a:bodyPr>
          <a:lstStyle/>
          <a:p>
            <a:r>
              <a:rPr lang="en-US" sz="2000" b="1" dirty="0" smtClean="0">
                <a:latin typeface="+mn-lt"/>
              </a:rPr>
              <a:t>AP Potential is predictive in 25  AP Course Offerings</a:t>
            </a:r>
            <a:endParaRPr lang="en-US" sz="2000" dirty="0">
              <a:latin typeface="+mn-lt"/>
            </a:endParaRPr>
          </a:p>
        </p:txBody>
      </p:sp>
    </p:spTree>
  </p:cSld>
  <p:clrMapOvr>
    <a:masterClrMapping/>
  </p:clrMapOvr>
  <p:transition spd="med">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01881" y="0"/>
            <a:ext cx="8153400" cy="733425"/>
          </a:xfrm>
        </p:spPr>
        <p:txBody>
          <a:bodyPr/>
          <a:lstStyle/>
          <a:p>
            <a:pPr eaLnBrk="1" hangingPunct="1"/>
            <a:r>
              <a:rPr lang="en-US" sz="2400" dirty="0" smtClean="0"/>
              <a:t>AP Course Offerings </a:t>
            </a:r>
          </a:p>
        </p:txBody>
      </p:sp>
      <p:sp>
        <p:nvSpPr>
          <p:cNvPr id="22531"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8D599EE-8F2B-4E76-91D6-F4D017AC768A}" type="slidenum">
              <a:rPr smtClean="0"/>
              <a:pPr fontAlgn="base">
                <a:spcBef>
                  <a:spcPct val="0"/>
                </a:spcBef>
                <a:spcAft>
                  <a:spcPct val="0"/>
                </a:spcAft>
                <a:defRPr/>
              </a:pPr>
              <a:t>22</a:t>
            </a:fld>
            <a:endParaRPr smtClean="0"/>
          </a:p>
        </p:txBody>
      </p:sp>
      <p:sp>
        <p:nvSpPr>
          <p:cNvPr id="22532" name="TextBox 5"/>
          <p:cNvSpPr txBox="1">
            <a:spLocks noChangeArrowheads="1"/>
          </p:cNvSpPr>
          <p:nvPr/>
        </p:nvSpPr>
        <p:spPr bwMode="auto">
          <a:xfrm>
            <a:off x="114300" y="971550"/>
            <a:ext cx="8829675" cy="5016758"/>
          </a:xfrm>
          <a:prstGeom prst="rect">
            <a:avLst/>
          </a:prstGeom>
          <a:noFill/>
          <a:ln w="9525">
            <a:noFill/>
            <a:miter lim="800000"/>
            <a:headEnd/>
            <a:tailEnd/>
          </a:ln>
        </p:spPr>
        <p:txBody>
          <a:bodyPr>
            <a:spAutoFit/>
          </a:bodyPr>
          <a:lstStyle/>
          <a:p>
            <a:endParaRPr lang="en-US" sz="1600" b="1" dirty="0">
              <a:latin typeface="+mn-lt"/>
            </a:endParaRPr>
          </a:p>
          <a:p>
            <a:r>
              <a:rPr lang="en-US" sz="1600" b="1" dirty="0">
                <a:latin typeface="+mn-lt"/>
              </a:rPr>
              <a:t>English: 2 Courses			Mathematics: 3 Courses</a:t>
            </a:r>
          </a:p>
          <a:p>
            <a:r>
              <a:rPr lang="en-US" sz="1600" dirty="0">
                <a:latin typeface="+mn-lt"/>
              </a:rPr>
              <a:t>English Language and Composition	Calculus AB	 Calculus BC 	</a:t>
            </a:r>
          </a:p>
          <a:p>
            <a:r>
              <a:rPr lang="en-US" sz="1600" dirty="0">
                <a:latin typeface="+mn-lt"/>
              </a:rPr>
              <a:t>English Literature and Composition	Statistics</a:t>
            </a:r>
          </a:p>
          <a:p>
            <a:endParaRPr lang="en-US" sz="1600" b="1" dirty="0" smtClean="0">
              <a:latin typeface="+mn-lt"/>
            </a:endParaRPr>
          </a:p>
          <a:p>
            <a:r>
              <a:rPr lang="en-US" sz="1600" b="1" dirty="0" smtClean="0">
                <a:latin typeface="+mn-lt"/>
              </a:rPr>
              <a:t>Social </a:t>
            </a:r>
            <a:r>
              <a:rPr lang="en-US" sz="1600" b="1" dirty="0">
                <a:latin typeface="+mn-lt"/>
              </a:rPr>
              <a:t>Studies: 9 Courses		Science: 6 Courses</a:t>
            </a:r>
          </a:p>
          <a:p>
            <a:r>
              <a:rPr lang="en-US" sz="1600" dirty="0">
                <a:latin typeface="+mn-lt"/>
              </a:rPr>
              <a:t>European History			Biology</a:t>
            </a:r>
          </a:p>
          <a:p>
            <a:r>
              <a:rPr lang="en-US" sz="1600" dirty="0">
                <a:latin typeface="+mn-lt"/>
              </a:rPr>
              <a:t>US History				Chemistry</a:t>
            </a:r>
          </a:p>
          <a:p>
            <a:r>
              <a:rPr lang="en-US" sz="1600" dirty="0">
                <a:latin typeface="+mn-lt"/>
              </a:rPr>
              <a:t>World History			Physics B</a:t>
            </a:r>
          </a:p>
          <a:p>
            <a:r>
              <a:rPr lang="en-US" sz="1600" dirty="0">
                <a:latin typeface="+mn-lt"/>
              </a:rPr>
              <a:t>Human Geography			Physics C –Mechanics</a:t>
            </a:r>
          </a:p>
          <a:p>
            <a:r>
              <a:rPr lang="en-US" sz="1600" dirty="0">
                <a:latin typeface="+mn-lt"/>
              </a:rPr>
              <a:t>Comparative Government &amp; Politics	Physics C – Electricity &amp; Magnetism</a:t>
            </a:r>
          </a:p>
          <a:p>
            <a:r>
              <a:rPr lang="en-US" sz="1600" dirty="0">
                <a:latin typeface="+mn-lt"/>
              </a:rPr>
              <a:t>US Government &amp; Politics		Environmental Science</a:t>
            </a:r>
          </a:p>
          <a:p>
            <a:r>
              <a:rPr lang="en-US" sz="1600" dirty="0">
                <a:latin typeface="+mn-lt"/>
              </a:rPr>
              <a:t>Psychology</a:t>
            </a:r>
          </a:p>
          <a:p>
            <a:r>
              <a:rPr lang="en-US" sz="1600" dirty="0">
                <a:latin typeface="+mn-lt"/>
              </a:rPr>
              <a:t>Microeconomics			</a:t>
            </a:r>
            <a:r>
              <a:rPr lang="en-US" sz="1600" b="1" dirty="0">
                <a:latin typeface="+mn-lt"/>
              </a:rPr>
              <a:t>Electives: 5 Courses</a:t>
            </a:r>
            <a:endParaRPr lang="en-US" sz="1600" dirty="0">
              <a:latin typeface="+mn-lt"/>
            </a:endParaRPr>
          </a:p>
          <a:p>
            <a:r>
              <a:rPr lang="en-US" sz="1600" dirty="0">
                <a:latin typeface="+mn-lt"/>
              </a:rPr>
              <a:t>Macroeconomics			Art History</a:t>
            </a:r>
          </a:p>
          <a:p>
            <a:r>
              <a:rPr lang="en-US" sz="1600" dirty="0">
                <a:latin typeface="+mn-lt"/>
              </a:rPr>
              <a:t>				Computer Science A</a:t>
            </a:r>
          </a:p>
          <a:p>
            <a:r>
              <a:rPr lang="en-US" sz="1600" dirty="0">
                <a:latin typeface="+mn-lt"/>
              </a:rPr>
              <a:t>				Latin</a:t>
            </a:r>
          </a:p>
          <a:p>
            <a:r>
              <a:rPr lang="en-US" sz="1600" dirty="0">
                <a:latin typeface="+mn-lt"/>
              </a:rPr>
              <a:t>				Music </a:t>
            </a:r>
            <a:r>
              <a:rPr lang="en-US" sz="1600" dirty="0" smtClean="0">
                <a:latin typeface="+mn-lt"/>
              </a:rPr>
              <a:t>Theory</a:t>
            </a:r>
          </a:p>
          <a:p>
            <a:r>
              <a:rPr lang="en-US" sz="1600" dirty="0" smtClean="0">
                <a:latin typeface="+mn-lt"/>
              </a:rPr>
              <a:t>				Spanish Literature</a:t>
            </a:r>
            <a:endParaRPr lang="en-US" sz="1600" dirty="0">
              <a:latin typeface="+mn-lt"/>
            </a:endParaRPr>
          </a:p>
          <a:p>
            <a:r>
              <a:rPr lang="en-US" sz="1600" dirty="0">
                <a:latin typeface="+mn-lt"/>
              </a:rPr>
              <a:t>				</a:t>
            </a:r>
          </a:p>
        </p:txBody>
      </p:sp>
    </p:spTree>
  </p:cSld>
  <p:clrMapOvr>
    <a:masterClrMapping/>
  </p:clrMapOvr>
  <p:transition spd="med">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12775" y="133350"/>
            <a:ext cx="7292975" cy="714375"/>
          </a:xfrm>
        </p:spPr>
        <p:txBody>
          <a:bodyPr/>
          <a:lstStyle/>
          <a:p>
            <a:pPr eaLnBrk="1" hangingPunct="1"/>
            <a:r>
              <a:rPr lang="en-US" sz="2400" dirty="0" smtClean="0"/>
              <a:t>How can AP help you close the Opportunity for Rigor Gap?</a:t>
            </a:r>
          </a:p>
        </p:txBody>
      </p:sp>
      <p:sp>
        <p:nvSpPr>
          <p:cNvPr id="28675" name="Content Placeholder 2"/>
          <p:cNvSpPr>
            <a:spLocks noGrp="1"/>
          </p:cNvSpPr>
          <p:nvPr>
            <p:ph sz="quarter" idx="1"/>
          </p:nvPr>
        </p:nvSpPr>
        <p:spPr>
          <a:xfrm>
            <a:off x="422275" y="1200150"/>
            <a:ext cx="8153400" cy="5219700"/>
          </a:xfrm>
        </p:spPr>
        <p:txBody>
          <a:bodyPr/>
          <a:lstStyle/>
          <a:p>
            <a:pPr marL="457200" indent="-457200" eaLnBrk="1" hangingPunct="1">
              <a:buSzPct val="121000"/>
              <a:buFont typeface="Calibri" pitchFamily="34" charset="0"/>
              <a:buAutoNum type="arabicPeriod"/>
            </a:pPr>
            <a:r>
              <a:rPr lang="en-US" sz="2000" b="1" dirty="0" smtClean="0"/>
              <a:t>Training for counseling staff on using data to identify students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Start Up Kit </a:t>
            </a:r>
            <a:r>
              <a:rPr lang="en-US" sz="2000" dirty="0" smtClean="0"/>
              <a:t>for school leaders - Process and Timelines for successfully adding new AP courses to course catalog</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Recruitment Toolkit </a:t>
            </a:r>
            <a:r>
              <a:rPr lang="en-US" sz="2000" dirty="0" smtClean="0"/>
              <a:t>for your teachers and school leaders - best practice strategies for increasing enrollment in AP Courses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Cost-effective professional development </a:t>
            </a:r>
            <a:r>
              <a:rPr lang="en-US" sz="2000" dirty="0" smtClean="0"/>
              <a:t>for teachers that will start new AP courses, access to teacher community and resources to get started</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Outreach to students/parents/community based organizations </a:t>
            </a:r>
            <a:r>
              <a:rPr lang="en-US" sz="2000" dirty="0" smtClean="0"/>
              <a:t>about value of AP and asking them to get engaged in college readiness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Outreach to counselors</a:t>
            </a:r>
          </a:p>
        </p:txBody>
      </p:sp>
      <p:sp>
        <p:nvSpPr>
          <p:cNvPr id="36868"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D57C859-851F-457F-A3CD-3ED947A8C380}" type="slidenum">
              <a:rPr smtClean="0"/>
              <a:pPr fontAlgn="base">
                <a:spcBef>
                  <a:spcPct val="0"/>
                </a:spcBef>
                <a:spcAft>
                  <a:spcPct val="0"/>
                </a:spcAft>
                <a:defRPr/>
              </a:pPr>
              <a:t>23</a:t>
            </a:fld>
            <a:endParaRPr smtClean="0"/>
          </a:p>
        </p:txBody>
      </p:sp>
    </p:spTree>
  </p:cSld>
  <p:clrMapOvr>
    <a:masterClrMapping/>
  </p:clrMapOvr>
  <p:transition spd="med">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12775" y="133350"/>
            <a:ext cx="7292975" cy="714375"/>
          </a:xfrm>
        </p:spPr>
        <p:txBody>
          <a:bodyPr/>
          <a:lstStyle/>
          <a:p>
            <a:pPr eaLnBrk="1" hangingPunct="1"/>
            <a:r>
              <a:rPr lang="en-US" sz="2400" dirty="0" smtClean="0"/>
              <a:t>How can AP and College Board help you close the Opportunity for Rigor Gap?</a:t>
            </a:r>
          </a:p>
        </p:txBody>
      </p:sp>
      <p:sp>
        <p:nvSpPr>
          <p:cNvPr id="28675" name="Content Placeholder 2"/>
          <p:cNvSpPr>
            <a:spLocks noGrp="1"/>
          </p:cNvSpPr>
          <p:nvPr>
            <p:ph sz="quarter" idx="1"/>
          </p:nvPr>
        </p:nvSpPr>
        <p:spPr>
          <a:xfrm>
            <a:off x="422275" y="1200150"/>
            <a:ext cx="8153400" cy="5219700"/>
          </a:xfrm>
        </p:spPr>
        <p:txBody>
          <a:bodyPr/>
          <a:lstStyle/>
          <a:p>
            <a:pPr marL="457200" indent="-457200" eaLnBrk="1" hangingPunct="1">
              <a:buSzPct val="121000"/>
              <a:buFont typeface="Calibri" pitchFamily="34" charset="0"/>
              <a:buAutoNum type="arabicPeriod"/>
            </a:pPr>
            <a:r>
              <a:rPr lang="en-US" sz="2000" b="1" dirty="0" smtClean="0"/>
              <a:t>Training for counseling staff on using data to identify students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Start Up Kit </a:t>
            </a:r>
            <a:r>
              <a:rPr lang="en-US" sz="2000" dirty="0" smtClean="0"/>
              <a:t>for school leaders - Processes and Timelines for successfully adding new AP courses to course catalog</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Recruitment Toolkit </a:t>
            </a:r>
            <a:r>
              <a:rPr lang="en-US" sz="2000" dirty="0" smtClean="0"/>
              <a:t>for your teachers and school leaders - best practice strategies for increasing enrollment in AP Courses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Cost-effective professional development </a:t>
            </a:r>
            <a:r>
              <a:rPr lang="en-US" sz="2000" dirty="0" smtClean="0"/>
              <a:t>for teachers that will start new AP courses, access to teacher community and resources to get started</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Outreach to students/parents/community based organizations </a:t>
            </a:r>
            <a:r>
              <a:rPr lang="en-US" sz="2000" dirty="0" smtClean="0"/>
              <a:t>about value of AP and asking them to get engaged in college readiness</a:t>
            </a:r>
          </a:p>
          <a:p>
            <a:pPr marL="457200" indent="-457200" eaLnBrk="1" hangingPunct="1">
              <a:buSzPct val="121000"/>
              <a:buFont typeface="Calibri" pitchFamily="34" charset="0"/>
              <a:buAutoNum type="arabicPeriod"/>
            </a:pPr>
            <a:endParaRPr lang="en-US" sz="2000" u="sng" dirty="0" smtClean="0"/>
          </a:p>
          <a:p>
            <a:pPr marL="457200" indent="-457200" eaLnBrk="1" hangingPunct="1">
              <a:buSzPct val="121000"/>
              <a:buFont typeface="Calibri" pitchFamily="34" charset="0"/>
              <a:buAutoNum type="arabicPeriod"/>
            </a:pPr>
            <a:r>
              <a:rPr lang="en-US" sz="2000" b="1" dirty="0" smtClean="0"/>
              <a:t>Outreach to counselors</a:t>
            </a:r>
          </a:p>
        </p:txBody>
      </p:sp>
      <p:sp>
        <p:nvSpPr>
          <p:cNvPr id="36868"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8D57C859-851F-457F-A3CD-3ED947A8C380}" type="slidenum">
              <a:rPr smtClean="0"/>
              <a:pPr fontAlgn="base">
                <a:spcBef>
                  <a:spcPct val="0"/>
                </a:spcBef>
                <a:spcAft>
                  <a:spcPct val="0"/>
                </a:spcAft>
                <a:defRPr/>
              </a:pPr>
              <a:t>24</a:t>
            </a:fld>
            <a:endParaRPr smtClean="0"/>
          </a:p>
        </p:txBody>
      </p:sp>
    </p:spTree>
  </p:cSld>
  <p:clrMapOvr>
    <a:masterClrMapping/>
  </p:clrMapOvr>
  <p:transition spd="med">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350D107A-D572-40CD-8C07-40D3668ABB00}" type="slidenum">
              <a:rPr lang="en-US" smtClean="0"/>
              <a:pPr>
                <a:defRPr/>
              </a:pPr>
              <a:t>25</a:t>
            </a:fld>
            <a:endParaRPr lang="en-US" dirty="0"/>
          </a:p>
        </p:txBody>
      </p:sp>
      <p:graphicFrame>
        <p:nvGraphicFramePr>
          <p:cNvPr id="6" name="Object 5"/>
          <p:cNvGraphicFramePr>
            <a:graphicFrameLocks noChangeAspect="1"/>
          </p:cNvGraphicFramePr>
          <p:nvPr/>
        </p:nvGraphicFramePr>
        <p:xfrm>
          <a:off x="0" y="-1"/>
          <a:ext cx="9144000" cy="6444344"/>
        </p:xfrm>
        <a:graphic>
          <a:graphicData uri="http://schemas.openxmlformats.org/presentationml/2006/ole">
            <mc:AlternateContent xmlns:mc="http://schemas.openxmlformats.org/markup-compatibility/2006">
              <mc:Choice xmlns:v="urn:schemas-microsoft-com:vml" Requires="v">
                <p:oleObj spid="_x0000_s27652" name="Acrobat Document" r:id="rId3" imgW="7542857" imgH="5830114" progId="AcroExch.Document.7">
                  <p:embed/>
                </p:oleObj>
              </mc:Choice>
              <mc:Fallback>
                <p:oleObj name="Acrobat Document" r:id="rId3" imgW="7542857" imgH="5830114" progId="AcroExch.Document.7">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9144000" cy="64443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762" y="0"/>
            <a:ext cx="8153400" cy="990600"/>
          </a:xfrm>
        </p:spPr>
        <p:txBody>
          <a:bodyPr/>
          <a:lstStyle/>
          <a:p>
            <a:r>
              <a:rPr lang="en-US" dirty="0" smtClean="0"/>
              <a:t>Thank You!</a:t>
            </a:r>
            <a:endParaRPr lang="en-US" dirty="0"/>
          </a:p>
        </p:txBody>
      </p:sp>
      <p:sp>
        <p:nvSpPr>
          <p:cNvPr id="3" name="Content Placeholder 2"/>
          <p:cNvSpPr>
            <a:spLocks noGrp="1"/>
          </p:cNvSpPr>
          <p:nvPr>
            <p:ph sz="quarter" idx="1"/>
          </p:nvPr>
        </p:nvSpPr>
        <p:spPr/>
        <p:txBody>
          <a:bodyPr numCol="1"/>
          <a:lstStyle/>
          <a:p>
            <a:r>
              <a:rPr lang="en-US" sz="2800" b="1" dirty="0" smtClean="0"/>
              <a:t>Q &amp; A</a:t>
            </a:r>
          </a:p>
          <a:p>
            <a:pPr indent="3175">
              <a:buNone/>
            </a:pPr>
            <a:endParaRPr lang="en-US" b="1" i="1" dirty="0" smtClean="0"/>
          </a:p>
          <a:p>
            <a:pPr indent="3175" algn="ctr">
              <a:buNone/>
            </a:pPr>
            <a:r>
              <a:rPr lang="en-US" sz="4000" b="1" i="1" dirty="0" smtClean="0"/>
              <a:t>Fernanda H. Meier</a:t>
            </a:r>
            <a:endParaRPr lang="en-US" sz="4000" dirty="0" smtClean="0"/>
          </a:p>
          <a:p>
            <a:pPr indent="3175" algn="ctr">
              <a:buNone/>
            </a:pPr>
            <a:r>
              <a:rPr lang="en-US" sz="4000" dirty="0" smtClean="0"/>
              <a:t>Sr. Educational Manager</a:t>
            </a:r>
          </a:p>
          <a:p>
            <a:pPr indent="3175" algn="ctr">
              <a:buNone/>
            </a:pPr>
            <a:r>
              <a:rPr lang="en-US" sz="4000" dirty="0" smtClean="0"/>
              <a:t>K12 Services, NYC</a:t>
            </a:r>
          </a:p>
          <a:p>
            <a:pPr indent="3175" algn="ctr">
              <a:buNone/>
            </a:pPr>
            <a:r>
              <a:rPr lang="en-US" sz="4000" dirty="0" smtClean="0"/>
              <a:t>Phone: (646) 937-2006 </a:t>
            </a:r>
          </a:p>
          <a:p>
            <a:pPr indent="3175" algn="ctr">
              <a:buNone/>
            </a:pPr>
            <a:r>
              <a:rPr lang="en-US" sz="4000" dirty="0" smtClean="0">
                <a:hlinkClick r:id="rId2"/>
              </a:rPr>
              <a:t>fmeier@collegeboard.org</a:t>
            </a:r>
            <a:endParaRPr lang="en-US" sz="4000" dirty="0" smtClean="0"/>
          </a:p>
          <a:p>
            <a:pPr>
              <a:buNone/>
            </a:pPr>
            <a:endParaRPr lang="en-US" sz="2000" dirty="0" smtClean="0"/>
          </a:p>
          <a:p>
            <a:pPr>
              <a:buNone/>
            </a:pPr>
            <a:endParaRPr lang="en-US" sz="2000" dirty="0" smtClean="0"/>
          </a:p>
          <a:p>
            <a:pPr>
              <a:buNone/>
            </a:pPr>
            <a:endParaRPr lang="en-US" dirty="0"/>
          </a:p>
        </p:txBody>
      </p:sp>
      <p:sp>
        <p:nvSpPr>
          <p:cNvPr id="5" name="Slide Number Placeholder 4"/>
          <p:cNvSpPr>
            <a:spLocks noGrp="1"/>
          </p:cNvSpPr>
          <p:nvPr>
            <p:ph type="sldNum" sz="quarter" idx="12"/>
          </p:nvPr>
        </p:nvSpPr>
        <p:spPr/>
        <p:txBody>
          <a:bodyPr/>
          <a:lstStyle/>
          <a:p>
            <a:pPr>
              <a:defRPr/>
            </a:pPr>
            <a:fld id="{350D107A-D572-40CD-8C07-40D3668ABB00}" type="slidenum">
              <a:rPr lang="en-US" smtClean="0"/>
              <a:pPr>
                <a:defRPr/>
              </a:pPr>
              <a:t>26</a:t>
            </a:fld>
            <a:endParaRPr lang="en-US" dirty="0"/>
          </a:p>
        </p:txBody>
      </p:sp>
    </p:spTree>
  </p:cSld>
  <p:clrMapOvr>
    <a:masterClrMapping/>
  </p:clrMapOvr>
  <p:transition spd="med">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438150" y="2100263"/>
            <a:ext cx="8267700" cy="996950"/>
          </a:xfrm>
        </p:spPr>
        <p:txBody>
          <a:bodyPr/>
          <a:lstStyle/>
          <a:p>
            <a:pPr algn="ctr" eaLnBrk="1" hangingPunct="1"/>
            <a:r>
              <a:rPr lang="en-US" smtClean="0"/>
              <a:t>How do we measure the </a:t>
            </a:r>
            <a:br>
              <a:rPr lang="en-US" smtClean="0"/>
            </a:br>
            <a:r>
              <a:rPr lang="en-US" smtClean="0"/>
              <a:t>Opportunity for Rigor Gap?</a:t>
            </a:r>
          </a:p>
        </p:txBody>
      </p:sp>
      <p:sp>
        <p:nvSpPr>
          <p:cNvPr id="15363" name="Subtitle 5"/>
          <p:cNvSpPr>
            <a:spLocks noGrp="1"/>
          </p:cNvSpPr>
          <p:nvPr>
            <p:ph type="subTitle" idx="1"/>
          </p:nvPr>
        </p:nvSpPr>
        <p:spPr>
          <a:xfrm>
            <a:off x="1" y="4403560"/>
            <a:ext cx="9144000" cy="417513"/>
          </a:xfrm>
        </p:spPr>
        <p:txBody>
          <a:bodyPr/>
          <a:lstStyle/>
          <a:p>
            <a:pPr algn="ctr" eaLnBrk="1" hangingPunct="1"/>
            <a:r>
              <a:rPr lang="en-US" dirty="0" smtClean="0"/>
              <a:t>Appendix</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79400" y="142875"/>
            <a:ext cx="8153400" cy="657225"/>
          </a:xfrm>
        </p:spPr>
        <p:txBody>
          <a:bodyPr/>
          <a:lstStyle/>
          <a:p>
            <a:pPr eaLnBrk="1" hangingPunct="1"/>
            <a:r>
              <a:rPr lang="en-US" sz="2800" dirty="0" smtClean="0"/>
              <a:t>HS Graduation Requirements</a:t>
            </a:r>
          </a:p>
        </p:txBody>
      </p:sp>
      <p:sp>
        <p:nvSpPr>
          <p:cNvPr id="3" name="TextBox 2"/>
          <p:cNvSpPr txBox="1"/>
          <p:nvPr/>
        </p:nvSpPr>
        <p:spPr>
          <a:xfrm>
            <a:off x="294290" y="1001486"/>
            <a:ext cx="8303172" cy="5170646"/>
          </a:xfrm>
          <a:prstGeom prst="rect">
            <a:avLst/>
          </a:prstGeom>
          <a:noFill/>
        </p:spPr>
        <p:txBody>
          <a:bodyPr wrap="square" lIns="0" tIns="0" rIns="0" bIns="0" rtlCol="0">
            <a:spAutoFit/>
          </a:bodyPr>
          <a:lstStyle/>
          <a:p>
            <a:endParaRPr lang="en-US" sz="2400" b="1" u="sng" dirty="0" smtClean="0">
              <a:latin typeface="+mj-lt"/>
            </a:endParaRPr>
          </a:p>
          <a:p>
            <a:r>
              <a:rPr lang="en-US" sz="2400" b="1" u="sng" dirty="0" smtClean="0">
                <a:latin typeface="+mj-lt"/>
              </a:rPr>
              <a:t>New York</a:t>
            </a:r>
            <a:endParaRPr lang="en-US" sz="2400" dirty="0" smtClean="0">
              <a:latin typeface="+mj-lt"/>
            </a:endParaRPr>
          </a:p>
          <a:p>
            <a:r>
              <a:rPr lang="en-US" sz="2400" b="1" dirty="0" smtClean="0">
                <a:latin typeface="+mj-lt"/>
              </a:rPr>
              <a:t> </a:t>
            </a:r>
            <a:endParaRPr lang="en-US" sz="2400" dirty="0" smtClean="0">
              <a:latin typeface="+mj-lt"/>
            </a:endParaRPr>
          </a:p>
          <a:p>
            <a:r>
              <a:rPr lang="en-US" sz="2400" dirty="0" smtClean="0">
                <a:latin typeface="+mj-lt"/>
              </a:rPr>
              <a:t>(I) </a:t>
            </a:r>
            <a:r>
              <a:rPr lang="en-US" sz="2400" b="1" dirty="0" smtClean="0">
                <a:latin typeface="+mj-lt"/>
              </a:rPr>
              <a:t>English Language Arts</a:t>
            </a:r>
            <a:r>
              <a:rPr lang="en-US" sz="2400" dirty="0" smtClean="0">
                <a:latin typeface="+mj-lt"/>
              </a:rPr>
              <a:t>: 4 units </a:t>
            </a:r>
          </a:p>
          <a:p>
            <a:r>
              <a:rPr lang="en-US" sz="2400" dirty="0" smtClean="0">
                <a:latin typeface="+mj-lt"/>
              </a:rPr>
              <a:t> </a:t>
            </a:r>
          </a:p>
          <a:p>
            <a:r>
              <a:rPr lang="en-US" sz="2400" dirty="0" smtClean="0">
                <a:latin typeface="+mj-lt"/>
              </a:rPr>
              <a:t>(II.) </a:t>
            </a:r>
            <a:r>
              <a:rPr lang="en-US" sz="2400" b="1" dirty="0" smtClean="0">
                <a:latin typeface="+mj-lt"/>
              </a:rPr>
              <a:t>Mathematics: </a:t>
            </a:r>
            <a:r>
              <a:rPr lang="en-US" sz="2400" dirty="0" smtClean="0">
                <a:latin typeface="+mj-lt"/>
              </a:rPr>
              <a:t>3 units</a:t>
            </a:r>
          </a:p>
          <a:p>
            <a:r>
              <a:rPr lang="en-US" sz="2400" b="1" dirty="0" smtClean="0">
                <a:latin typeface="+mj-lt"/>
              </a:rPr>
              <a:t> </a:t>
            </a:r>
            <a:endParaRPr lang="en-US" sz="2400" dirty="0" smtClean="0">
              <a:latin typeface="+mj-lt"/>
            </a:endParaRPr>
          </a:p>
          <a:p>
            <a:r>
              <a:rPr lang="en-US" sz="2400" dirty="0" smtClean="0">
                <a:latin typeface="+mj-lt"/>
              </a:rPr>
              <a:t>(III) </a:t>
            </a:r>
            <a:r>
              <a:rPr lang="en-US" sz="2400" b="1" dirty="0" smtClean="0">
                <a:latin typeface="+mj-lt"/>
              </a:rPr>
              <a:t>Science</a:t>
            </a:r>
            <a:r>
              <a:rPr lang="en-US" sz="2400" dirty="0" smtClean="0">
                <a:latin typeface="+mj-lt"/>
              </a:rPr>
              <a:t>: 4 units 3 units of "commencement level science," including 1 unit life sciences, 1 unit physical sciences and 1 unit either life sciences or physical sciences</a:t>
            </a:r>
          </a:p>
          <a:p>
            <a:r>
              <a:rPr lang="en-US" sz="2400" dirty="0" smtClean="0">
                <a:latin typeface="+mj-lt"/>
              </a:rPr>
              <a:t> </a:t>
            </a:r>
          </a:p>
          <a:p>
            <a:r>
              <a:rPr lang="en-US" sz="2400" dirty="0" smtClean="0">
                <a:latin typeface="+mj-lt"/>
              </a:rPr>
              <a:t>(IV) </a:t>
            </a:r>
            <a:r>
              <a:rPr lang="en-US" sz="2400" b="1" dirty="0" smtClean="0">
                <a:latin typeface="+mj-lt"/>
              </a:rPr>
              <a:t>Social Sciences: </a:t>
            </a:r>
            <a:r>
              <a:rPr lang="en-US" sz="2400" dirty="0" smtClean="0">
                <a:latin typeface="+mj-lt"/>
              </a:rPr>
              <a:t>3 units 1 unit American history, .5 unit each in "participation in government" and "economics or their equivalent."</a:t>
            </a:r>
            <a:endParaRPr lang="en-US" sz="2400" dirty="0">
              <a:latin typeface="+mj-lt"/>
            </a:endParaRPr>
          </a:p>
        </p:txBody>
      </p:sp>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llege-readiness-skills3.jpg"/>
          <p:cNvPicPr>
            <a:picLocks noGrp="1" noChangeAspect="1"/>
          </p:cNvPicPr>
          <p:nvPr>
            <p:ph idx="1"/>
          </p:nvPr>
        </p:nvPicPr>
        <p:blipFill>
          <a:blip r:embed="rId2" cstate="print"/>
          <a:stretch>
            <a:fillRect/>
          </a:stretch>
        </p:blipFill>
        <p:spPr>
          <a:xfrm>
            <a:off x="130629" y="1110344"/>
            <a:ext cx="8824510" cy="5015820"/>
          </a:xfrm>
        </p:spPr>
      </p:pic>
      <p:sp>
        <p:nvSpPr>
          <p:cNvPr id="5" name="Title 8"/>
          <p:cNvSpPr txBox="1">
            <a:spLocks/>
          </p:cNvSpPr>
          <p:nvPr/>
        </p:nvSpPr>
        <p:spPr>
          <a:xfrm>
            <a:off x="152400" y="152400"/>
            <a:ext cx="8534400" cy="60960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bg1"/>
                </a:solidFill>
                <a:effectLst/>
                <a:uLnTx/>
                <a:uFillTx/>
                <a:latin typeface="+mj-lt"/>
                <a:ea typeface="+mn-ea"/>
                <a:cs typeface="Arial" pitchFamily="34" charset="0"/>
              </a:rPr>
              <a:t>College </a:t>
            </a:r>
            <a:r>
              <a:rPr lang="en-US" sz="3200" b="1" dirty="0" smtClean="0">
                <a:solidFill>
                  <a:schemeClr val="bg1"/>
                </a:solidFill>
                <a:latin typeface="+mj-lt"/>
                <a:cs typeface="Arial" pitchFamily="34" charset="0"/>
              </a:rPr>
              <a:t>Board Pathway: </a:t>
            </a:r>
            <a:r>
              <a:rPr kumimoji="0" lang="en-US" sz="3200" b="1" i="0" u="none" strike="noStrike" kern="1200" cap="none" spc="0" normalizeH="0" baseline="0" noProof="0" dirty="0" smtClean="0">
                <a:ln>
                  <a:noFill/>
                </a:ln>
                <a:solidFill>
                  <a:schemeClr val="bg1"/>
                </a:solidFill>
                <a:effectLst/>
                <a:uLnTx/>
                <a:uFillTx/>
                <a:latin typeface="+mj-lt"/>
                <a:ea typeface="+mn-ea"/>
                <a:cs typeface="Arial" pitchFamily="34" charset="0"/>
              </a:rPr>
              <a:t>Strategies for Progress</a:t>
            </a:r>
          </a:p>
        </p:txBody>
      </p:sp>
      <p:pic>
        <p:nvPicPr>
          <p:cNvPr id="6" name="Picture 5"/>
          <p:cNvPicPr/>
          <p:nvPr/>
        </p:nvPicPr>
        <p:blipFill>
          <a:blip r:embed="rId3" cstate="print"/>
          <a:srcRect/>
          <a:stretch>
            <a:fillRect/>
          </a:stretch>
        </p:blipFill>
        <p:spPr bwMode="auto">
          <a:xfrm>
            <a:off x="7315200" y="6172200"/>
            <a:ext cx="1630045" cy="469265"/>
          </a:xfrm>
          <a:prstGeom prst="rect">
            <a:avLst/>
          </a:prstGeom>
          <a:noFill/>
          <a:ln w="9525">
            <a:noFill/>
            <a:miter lim="800000"/>
            <a:headEnd/>
            <a:tailEnd/>
          </a:ln>
        </p:spPr>
      </p:pic>
      <p:cxnSp>
        <p:nvCxnSpPr>
          <p:cNvPr id="8" name="Straight Connector 7"/>
          <p:cNvCxnSpPr/>
          <p:nvPr/>
        </p:nvCxnSpPr>
        <p:spPr>
          <a:xfrm>
            <a:off x="152400" y="762000"/>
            <a:ext cx="82296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52400" y="6248400"/>
            <a:ext cx="6324600" cy="461665"/>
          </a:xfrm>
          <a:prstGeom prst="rect">
            <a:avLst/>
          </a:prstGeom>
        </p:spPr>
        <p:txBody>
          <a:bodyPr wrap="square">
            <a:spAutoFit/>
          </a:bodyPr>
          <a:lstStyle/>
          <a:p>
            <a:r>
              <a:rPr lang="en-US" sz="800" dirty="0" smtClean="0">
                <a:latin typeface="Arial" pitchFamily="34" charset="0"/>
                <a:cs typeface="Arial" pitchFamily="34" charset="0"/>
              </a:rPr>
              <a:t>© 2012 The College </a:t>
            </a:r>
            <a:r>
              <a:rPr lang="en-US" sz="800" dirty="0" err="1" smtClean="0">
                <a:latin typeface="Arial" pitchFamily="34" charset="0"/>
                <a:cs typeface="Arial" pitchFamily="34" charset="0"/>
              </a:rPr>
              <a:t>College</a:t>
            </a:r>
            <a:r>
              <a:rPr lang="en-US" sz="800" dirty="0" smtClean="0">
                <a:latin typeface="Arial" pitchFamily="34" charset="0"/>
                <a:cs typeface="Arial" pitchFamily="34" charset="0"/>
              </a:rPr>
              <a:t> Board, AP, Advanced Placement, Advanced Placement Program, SAT and the acorn logo are registered trademarks of the College Board. Skills Insight is a trademark owned by the College Board. PSAT/NMSQT is a registered trademark of the College Board and National Merit Scholarship Program. All other products and services </a:t>
            </a:r>
            <a:endParaRPr lang="en-US" sz="800" dirty="0"/>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 descr="PSAT_Temp-Bookend001.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4819" name="Picture 4" descr="CollegeBoard-NoTag.png"/>
          <p:cNvPicPr>
            <a:picLocks noChangeAspect="1"/>
          </p:cNvPicPr>
          <p:nvPr/>
        </p:nvPicPr>
        <p:blipFill>
          <a:blip r:embed="rId4" cstate="print"/>
          <a:srcRect/>
          <a:stretch>
            <a:fillRect/>
          </a:stretch>
        </p:blipFill>
        <p:spPr bwMode="auto">
          <a:xfrm>
            <a:off x="7097713" y="6113463"/>
            <a:ext cx="1847850" cy="555625"/>
          </a:xfrm>
          <a:prstGeom prst="rect">
            <a:avLst/>
          </a:prstGeom>
          <a:noFill/>
          <a:ln w="9525">
            <a:noFill/>
            <a:miter lim="800000"/>
            <a:headEnd/>
            <a:tailEnd/>
          </a:ln>
        </p:spPr>
      </p:pic>
      <p:pic>
        <p:nvPicPr>
          <p:cNvPr id="34820" name="Picture 1" descr="PSAT-NMSQT-Rev.png"/>
          <p:cNvPicPr>
            <a:picLocks noChangeAspect="1"/>
          </p:cNvPicPr>
          <p:nvPr/>
        </p:nvPicPr>
        <p:blipFill>
          <a:blip r:embed="rId5" cstate="print"/>
          <a:srcRect/>
          <a:stretch>
            <a:fillRect/>
          </a:stretch>
        </p:blipFill>
        <p:spPr bwMode="auto">
          <a:xfrm>
            <a:off x="4318000" y="4295775"/>
            <a:ext cx="4770438" cy="89058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dirty="0" smtClean="0">
                <a:ea typeface="ＭＳ Ｐゴシック"/>
                <a:cs typeface="ＭＳ Ｐゴシック"/>
              </a:rPr>
              <a:t>PSAT/NMSQT Resources</a:t>
            </a:r>
          </a:p>
        </p:txBody>
      </p:sp>
      <p:pic>
        <p:nvPicPr>
          <p:cNvPr id="41988" name="Picture 3"/>
          <p:cNvPicPr>
            <a:picLocks noChangeAspect="1" noChangeArrowheads="1"/>
          </p:cNvPicPr>
          <p:nvPr/>
        </p:nvPicPr>
        <p:blipFill>
          <a:blip r:embed="rId3" cstate="print"/>
          <a:srcRect/>
          <a:stretch>
            <a:fillRect/>
          </a:stretch>
        </p:blipFill>
        <p:spPr bwMode="auto">
          <a:xfrm>
            <a:off x="489857" y="951329"/>
            <a:ext cx="8052027" cy="5634528"/>
          </a:xfrm>
          <a:prstGeom prst="rect">
            <a:avLst/>
          </a:prstGeom>
          <a:noFill/>
          <a:ln w="9525">
            <a:noFill/>
            <a:miter lim="800000"/>
            <a:headEnd/>
            <a:tailEnd/>
          </a:ln>
        </p:spPr>
      </p:pic>
      <p:sp>
        <p:nvSpPr>
          <p:cNvPr id="41987" name="TextBox 3"/>
          <p:cNvSpPr txBox="1">
            <a:spLocks noChangeArrowheads="1"/>
          </p:cNvSpPr>
          <p:nvPr/>
        </p:nvSpPr>
        <p:spPr bwMode="auto">
          <a:xfrm>
            <a:off x="261031" y="6413953"/>
            <a:ext cx="5704341" cy="615553"/>
          </a:xfrm>
          <a:prstGeom prst="rect">
            <a:avLst/>
          </a:prstGeom>
          <a:noFill/>
          <a:ln w="9525">
            <a:noFill/>
            <a:miter lim="800000"/>
            <a:headEnd/>
            <a:tailEnd/>
          </a:ln>
        </p:spPr>
        <p:txBody>
          <a:bodyPr wrap="square">
            <a:spAutoFit/>
          </a:bodyPr>
          <a:lstStyle/>
          <a:p>
            <a:pPr>
              <a:spcBef>
                <a:spcPts val="1200"/>
              </a:spcBef>
            </a:pPr>
            <a:r>
              <a:rPr lang="en-US" sz="1200" dirty="0">
                <a:latin typeface="+mj-lt"/>
                <a:cs typeface="Arial" pitchFamily="34" charset="0"/>
                <a:hlinkClick r:id="rId4"/>
              </a:rPr>
              <a:t>http://www.collegeboard.com/html/psattools/index.html?excmpid=CBF9-ED-1-psat</a:t>
            </a:r>
            <a:endParaRPr lang="en-US" sz="1200" dirty="0">
              <a:latin typeface="+mj-lt"/>
              <a:cs typeface="Arial" pitchFamily="34" charset="0"/>
            </a:endParaRPr>
          </a:p>
          <a:p>
            <a:pPr>
              <a:spcBef>
                <a:spcPts val="1200"/>
              </a:spcBef>
            </a:pPr>
            <a:endParaRPr lang="en-US" sz="1200" dirty="0">
              <a:latin typeface="+mj-lt"/>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0762" y="0"/>
            <a:ext cx="7660495" cy="827314"/>
          </a:xfrm>
        </p:spPr>
        <p:txBody>
          <a:bodyPr>
            <a:normAutofit/>
          </a:bodyPr>
          <a:lstStyle/>
          <a:p>
            <a:r>
              <a:rPr lang="en-US" dirty="0" smtClean="0"/>
              <a:t>College Readiness Benchmarks</a:t>
            </a:r>
            <a:endParaRPr lang="en-US" dirty="0"/>
          </a:p>
        </p:txBody>
      </p:sp>
      <p:pic>
        <p:nvPicPr>
          <p:cNvPr id="4" name="Content Placeholder 4" descr="CB-02-Pathway-03_081611_FINAL.JPG"/>
          <p:cNvPicPr>
            <a:picLocks noGrp="1" noChangeAspect="1"/>
          </p:cNvPicPr>
          <p:nvPr>
            <p:ph idx="1"/>
          </p:nvPr>
        </p:nvPicPr>
        <p:blipFill>
          <a:blip r:embed="rId3" cstate="print">
            <a:clrChange>
              <a:clrFrom>
                <a:srgbClr val="FFFFFF"/>
              </a:clrFrom>
              <a:clrTo>
                <a:srgbClr val="FFFFFF">
                  <a:alpha val="0"/>
                </a:srgbClr>
              </a:clrTo>
            </a:clrChange>
          </a:blip>
          <a:srcRect l="5890" t="15833" r="3207" b="13750"/>
          <a:stretch>
            <a:fillRect/>
          </a:stretch>
        </p:blipFill>
        <p:spPr>
          <a:xfrm>
            <a:off x="326571" y="1368667"/>
            <a:ext cx="8654143" cy="5180951"/>
          </a:xfrm>
          <a:prstGeom prst="rect">
            <a:avLst/>
          </a:prstGeom>
        </p:spPr>
      </p:pic>
      <p:sp>
        <p:nvSpPr>
          <p:cNvPr id="6" name="TextBox 5"/>
          <p:cNvSpPr txBox="1"/>
          <p:nvPr/>
        </p:nvSpPr>
        <p:spPr>
          <a:xfrm>
            <a:off x="2873826" y="4484915"/>
            <a:ext cx="2133600" cy="261610"/>
          </a:xfrm>
          <a:prstGeom prst="rect">
            <a:avLst/>
          </a:prstGeom>
          <a:solidFill>
            <a:schemeClr val="bg1">
              <a:lumMod val="85000"/>
            </a:schemeClr>
          </a:solidFill>
        </p:spPr>
        <p:txBody>
          <a:bodyPr wrap="square" rtlCol="0">
            <a:spAutoFit/>
          </a:bodyPr>
          <a:lstStyle/>
          <a:p>
            <a:r>
              <a:rPr lang="en-US" sz="1100" b="1" cap="all" dirty="0" smtClean="0">
                <a:solidFill>
                  <a:schemeClr val="bg2">
                    <a:lumMod val="50000"/>
                  </a:schemeClr>
                </a:solidFill>
                <a:latin typeface="Arial Narrow" pitchFamily="34" charset="0"/>
              </a:rPr>
              <a:t>Grade 10: 133   Grade 11: 142</a:t>
            </a:r>
            <a:endParaRPr lang="en-US" sz="1100" b="1" cap="all" dirty="0">
              <a:solidFill>
                <a:schemeClr val="bg2">
                  <a:lumMod val="50000"/>
                </a:schemeClr>
              </a:solidFill>
              <a:latin typeface="Arial Narrow" pitchFamily="34" charset="0"/>
            </a:endParaRPr>
          </a:p>
        </p:txBody>
      </p:sp>
      <p:sp>
        <p:nvSpPr>
          <p:cNvPr id="8" name="TextBox 7"/>
          <p:cNvSpPr txBox="1"/>
          <p:nvPr/>
        </p:nvSpPr>
        <p:spPr>
          <a:xfrm>
            <a:off x="1349828" y="5290457"/>
            <a:ext cx="1447800" cy="276999"/>
          </a:xfrm>
          <a:prstGeom prst="rect">
            <a:avLst/>
          </a:prstGeom>
          <a:solidFill>
            <a:schemeClr val="tx1">
              <a:lumMod val="10000"/>
              <a:lumOff val="90000"/>
            </a:schemeClr>
          </a:solidFill>
        </p:spPr>
        <p:txBody>
          <a:bodyPr wrap="square" rtlCol="0">
            <a:spAutoFit/>
          </a:bodyPr>
          <a:lstStyle/>
          <a:p>
            <a:r>
              <a:rPr lang="en-US" sz="1200" b="1" dirty="0" smtClean="0">
                <a:solidFill>
                  <a:srgbClr val="BDCF29"/>
                </a:solidFill>
              </a:rPr>
              <a:t>GRADE 8: 11.8</a:t>
            </a:r>
            <a:endParaRPr lang="en-US" sz="1200" b="1" dirty="0">
              <a:solidFill>
                <a:srgbClr val="BDCF29"/>
              </a:solidFill>
            </a:endParaRPr>
          </a:p>
        </p:txBody>
      </p:sp>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350D107A-D572-40CD-8C07-40D3668ABB00}" type="slidenum">
              <a:rPr lang="en-US" smtClean="0"/>
              <a:pPr>
                <a:defRPr/>
              </a:pPr>
              <a:t>7</a:t>
            </a:fld>
            <a:endParaRPr lang="en-US" dirty="0"/>
          </a:p>
        </p:txBody>
      </p:sp>
      <p:sp>
        <p:nvSpPr>
          <p:cNvPr id="6" name="Title 1"/>
          <p:cNvSpPr>
            <a:spLocks noGrp="1"/>
          </p:cNvSpPr>
          <p:nvPr>
            <p:ph type="title"/>
          </p:nvPr>
        </p:nvSpPr>
        <p:spPr>
          <a:xfrm>
            <a:off x="220663" y="0"/>
            <a:ext cx="8153400" cy="892175"/>
          </a:xfrm>
        </p:spPr>
        <p:txBody>
          <a:bodyPr/>
          <a:lstStyle/>
          <a:p>
            <a:pPr>
              <a:defRPr/>
            </a:pPr>
            <a:r>
              <a:rPr lang="en-US" sz="2800" b="1" dirty="0" smtClean="0">
                <a:latin typeface="+mj-lt"/>
                <a:ea typeface="ＭＳ Ｐゴシック"/>
                <a:cs typeface="ＭＳ Ｐゴシック"/>
              </a:rPr>
              <a:t>Readistep - PSAT/NMSQT - SAT     </a:t>
            </a:r>
            <a:br>
              <a:rPr lang="en-US" sz="2800" b="1" dirty="0" smtClean="0">
                <a:latin typeface="+mj-lt"/>
                <a:ea typeface="ＭＳ Ｐゴシック"/>
                <a:cs typeface="ＭＳ Ｐゴシック"/>
              </a:rPr>
            </a:br>
            <a:r>
              <a:rPr lang="en-US" sz="2800" b="1" dirty="0" smtClean="0">
                <a:latin typeface="+mj-lt"/>
                <a:ea typeface="ＭＳ Ｐゴシック"/>
                <a:cs typeface="ＭＳ Ｐゴシック"/>
              </a:rPr>
              <a:t>College Readiness Benchmarks</a:t>
            </a:r>
          </a:p>
        </p:txBody>
      </p:sp>
      <p:graphicFrame>
        <p:nvGraphicFramePr>
          <p:cNvPr id="7" name="Content Placeholder 6"/>
          <p:cNvGraphicFramePr>
            <a:graphicFrameLocks noGrp="1"/>
          </p:cNvGraphicFramePr>
          <p:nvPr>
            <p:ph idx="1"/>
          </p:nvPr>
        </p:nvGraphicFramePr>
        <p:xfrm>
          <a:off x="152399" y="1055913"/>
          <a:ext cx="8860970" cy="5334000"/>
        </p:xfrm>
        <a:graphic>
          <a:graphicData uri="http://schemas.openxmlformats.org/drawingml/2006/table">
            <a:tbl>
              <a:tblPr firstRow="1" bandRow="1">
                <a:tableStyleId>{5C22544A-7EE6-4342-B048-85BDC9FD1C3A}</a:tableStyleId>
              </a:tblPr>
              <a:tblGrid>
                <a:gridCol w="1772194"/>
                <a:gridCol w="1772194"/>
                <a:gridCol w="1772194"/>
                <a:gridCol w="1772194"/>
                <a:gridCol w="1772194"/>
              </a:tblGrid>
              <a:tr h="1012536">
                <a:tc>
                  <a:txBody>
                    <a:bodyPr/>
                    <a:lstStyle/>
                    <a:p>
                      <a:pPr algn="ctr"/>
                      <a:endParaRPr lang="en-US" sz="2000" dirty="0">
                        <a:latin typeface="+mj-lt"/>
                      </a:endParaRPr>
                    </a:p>
                  </a:txBody>
                  <a:tcPr/>
                </a:tc>
                <a:tc>
                  <a:txBody>
                    <a:bodyPr/>
                    <a:lstStyle/>
                    <a:p>
                      <a:pPr algn="ctr"/>
                      <a:endParaRPr lang="en-US" sz="2000" dirty="0" smtClean="0">
                        <a:solidFill>
                          <a:srgbClr val="002060"/>
                        </a:solidFill>
                        <a:latin typeface="+mj-lt"/>
                      </a:endParaRPr>
                    </a:p>
                    <a:p>
                      <a:pPr algn="ctr"/>
                      <a:r>
                        <a:rPr lang="en-US" sz="2000" dirty="0" smtClean="0">
                          <a:solidFill>
                            <a:schemeClr val="bg1"/>
                          </a:solidFill>
                          <a:latin typeface="+mj-lt"/>
                        </a:rPr>
                        <a:t>Critical Reading</a:t>
                      </a:r>
                      <a:endParaRPr lang="en-US" sz="2000" dirty="0">
                        <a:solidFill>
                          <a:schemeClr val="bg1"/>
                        </a:solidFill>
                        <a:latin typeface="+mj-lt"/>
                      </a:endParaRPr>
                    </a:p>
                  </a:txBody>
                  <a:tcPr/>
                </a:tc>
                <a:tc>
                  <a:txBody>
                    <a:bodyPr/>
                    <a:lstStyle/>
                    <a:p>
                      <a:pPr algn="ctr"/>
                      <a:endParaRPr lang="en-US" sz="2000" dirty="0" smtClean="0">
                        <a:solidFill>
                          <a:srgbClr val="002060"/>
                        </a:solidFill>
                        <a:latin typeface="+mj-lt"/>
                      </a:endParaRPr>
                    </a:p>
                    <a:p>
                      <a:pPr algn="ctr"/>
                      <a:r>
                        <a:rPr lang="en-US" sz="2000" dirty="0" smtClean="0">
                          <a:solidFill>
                            <a:schemeClr val="bg1"/>
                          </a:solidFill>
                          <a:latin typeface="+mj-lt"/>
                        </a:rPr>
                        <a:t>Mathematics</a:t>
                      </a:r>
                      <a:endParaRPr lang="en-US" sz="2000" dirty="0">
                        <a:solidFill>
                          <a:schemeClr val="bg1"/>
                        </a:solidFill>
                        <a:latin typeface="+mj-lt"/>
                      </a:endParaRPr>
                    </a:p>
                  </a:txBody>
                  <a:tcPr/>
                </a:tc>
                <a:tc>
                  <a:txBody>
                    <a:bodyPr/>
                    <a:lstStyle/>
                    <a:p>
                      <a:pPr algn="ctr"/>
                      <a:endParaRPr lang="en-US" sz="2000" dirty="0" smtClean="0">
                        <a:solidFill>
                          <a:srgbClr val="002060"/>
                        </a:solidFill>
                        <a:latin typeface="+mj-lt"/>
                      </a:endParaRPr>
                    </a:p>
                    <a:p>
                      <a:pPr algn="ctr"/>
                      <a:r>
                        <a:rPr lang="en-US" sz="2000" dirty="0" smtClean="0">
                          <a:solidFill>
                            <a:schemeClr val="bg1"/>
                          </a:solidFill>
                          <a:latin typeface="+mj-lt"/>
                        </a:rPr>
                        <a:t>Writing</a:t>
                      </a:r>
                      <a:endParaRPr lang="en-US" sz="2000" dirty="0">
                        <a:solidFill>
                          <a:schemeClr val="bg1"/>
                        </a:solidFill>
                        <a:latin typeface="+mj-lt"/>
                      </a:endParaRPr>
                    </a:p>
                  </a:txBody>
                  <a:tcPr/>
                </a:tc>
                <a:tc>
                  <a:txBody>
                    <a:bodyPr/>
                    <a:lstStyle/>
                    <a:p>
                      <a:pPr algn="ctr"/>
                      <a:endParaRPr lang="en-US" sz="2000" dirty="0" smtClean="0">
                        <a:solidFill>
                          <a:srgbClr val="002060"/>
                        </a:solidFill>
                        <a:latin typeface="+mj-lt"/>
                      </a:endParaRPr>
                    </a:p>
                    <a:p>
                      <a:pPr algn="ctr"/>
                      <a:r>
                        <a:rPr lang="en-US" sz="2000" dirty="0" smtClean="0">
                          <a:solidFill>
                            <a:schemeClr val="bg1"/>
                          </a:solidFill>
                          <a:latin typeface="+mj-lt"/>
                        </a:rPr>
                        <a:t>Composite</a:t>
                      </a:r>
                      <a:r>
                        <a:rPr lang="en-US" sz="2000" baseline="0" dirty="0" smtClean="0">
                          <a:solidFill>
                            <a:schemeClr val="bg1"/>
                          </a:solidFill>
                          <a:latin typeface="+mj-lt"/>
                        </a:rPr>
                        <a:t> Score</a:t>
                      </a:r>
                      <a:endParaRPr lang="en-US" sz="2000" dirty="0">
                        <a:solidFill>
                          <a:schemeClr val="bg1"/>
                        </a:solidFill>
                        <a:latin typeface="+mj-lt"/>
                      </a:endParaRPr>
                    </a:p>
                  </a:txBody>
                  <a:tcPr/>
                </a:tc>
              </a:tr>
              <a:tr h="1080366">
                <a:tc>
                  <a:txBody>
                    <a:bodyPr/>
                    <a:lstStyle/>
                    <a:p>
                      <a:pPr algn="ctr"/>
                      <a:endParaRPr lang="en-US" sz="2000" b="1" dirty="0" smtClean="0">
                        <a:solidFill>
                          <a:srgbClr val="002060"/>
                        </a:solidFill>
                        <a:latin typeface="+mj-lt"/>
                      </a:endParaRPr>
                    </a:p>
                    <a:p>
                      <a:pPr algn="ctr"/>
                      <a:r>
                        <a:rPr lang="en-US" sz="2000" b="1" dirty="0" smtClean="0">
                          <a:solidFill>
                            <a:srgbClr val="002060"/>
                          </a:solidFill>
                          <a:latin typeface="+mj-lt"/>
                        </a:rPr>
                        <a:t>Grade 8 - Readistep</a:t>
                      </a:r>
                      <a:endParaRPr lang="en-US" sz="2000" b="1"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3(.)8</a:t>
                      </a: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3(.)7</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3(.)8</a:t>
                      </a:r>
                      <a:endParaRPr lang="en-US" sz="2400" b="0" dirty="0">
                        <a:solidFill>
                          <a:srgbClr val="002060"/>
                        </a:solidFill>
                        <a:latin typeface="+mj-lt"/>
                      </a:endParaRPr>
                    </a:p>
                  </a:txBody>
                  <a:tcPr/>
                </a:tc>
                <a:tc>
                  <a:txBody>
                    <a:bodyPr/>
                    <a:lstStyle/>
                    <a:p>
                      <a:pPr algn="ctr"/>
                      <a:endParaRPr lang="en-US" sz="2400" b="1" dirty="0" smtClean="0">
                        <a:solidFill>
                          <a:srgbClr val="002060"/>
                        </a:solidFill>
                        <a:latin typeface="+mj-lt"/>
                      </a:endParaRPr>
                    </a:p>
                    <a:p>
                      <a:pPr algn="ctr"/>
                      <a:r>
                        <a:rPr lang="en-US" sz="2400" b="1" dirty="0" smtClean="0">
                          <a:solidFill>
                            <a:srgbClr val="002060"/>
                          </a:solidFill>
                          <a:latin typeface="+mj-lt"/>
                        </a:rPr>
                        <a:t>11(.)8</a:t>
                      </a:r>
                      <a:endParaRPr lang="en-US" sz="2400" b="1" dirty="0">
                        <a:solidFill>
                          <a:srgbClr val="002060"/>
                        </a:solidFill>
                        <a:latin typeface="+mj-lt"/>
                      </a:endParaRPr>
                    </a:p>
                  </a:txBody>
                  <a:tcPr/>
                </a:tc>
              </a:tr>
              <a:tr h="1080366">
                <a:tc>
                  <a:txBody>
                    <a:bodyPr/>
                    <a:lstStyle/>
                    <a:p>
                      <a:pPr algn="ctr"/>
                      <a:endParaRPr lang="en-US" sz="2000" b="1" dirty="0" smtClean="0">
                        <a:solidFill>
                          <a:srgbClr val="002060"/>
                        </a:solidFill>
                        <a:latin typeface="+mj-lt"/>
                      </a:endParaRPr>
                    </a:p>
                    <a:p>
                      <a:pPr algn="ctr"/>
                      <a:r>
                        <a:rPr lang="en-US" sz="2000" b="1" dirty="0" smtClean="0">
                          <a:solidFill>
                            <a:srgbClr val="002060"/>
                          </a:solidFill>
                          <a:latin typeface="+mj-lt"/>
                        </a:rPr>
                        <a:t>Grade 10 – PSAT/NMSQT</a:t>
                      </a:r>
                      <a:endParaRPr lang="en-US" sz="2000" b="1"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42</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44</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42</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1" dirty="0" smtClean="0">
                          <a:solidFill>
                            <a:srgbClr val="002060"/>
                          </a:solidFill>
                          <a:latin typeface="+mj-lt"/>
                        </a:rPr>
                        <a:t>133</a:t>
                      </a:r>
                      <a:endParaRPr lang="en-US" sz="2400" b="1" dirty="0">
                        <a:solidFill>
                          <a:srgbClr val="002060"/>
                        </a:solidFill>
                        <a:latin typeface="+mj-lt"/>
                      </a:endParaRPr>
                    </a:p>
                  </a:txBody>
                  <a:tcPr/>
                </a:tc>
              </a:tr>
              <a:tr h="1080366">
                <a:tc>
                  <a:txBody>
                    <a:bodyPr/>
                    <a:lstStyle/>
                    <a:p>
                      <a:pPr algn="ctr"/>
                      <a:endParaRPr lang="en-US" sz="2000" b="1" dirty="0" smtClean="0">
                        <a:solidFill>
                          <a:srgbClr val="002060"/>
                        </a:solidFill>
                        <a:latin typeface="+mj-lt"/>
                      </a:endParaRPr>
                    </a:p>
                    <a:p>
                      <a:pPr algn="ctr"/>
                      <a:r>
                        <a:rPr lang="en-US" sz="2000" b="1" dirty="0" smtClean="0">
                          <a:solidFill>
                            <a:srgbClr val="002060"/>
                          </a:solidFill>
                          <a:latin typeface="+mj-lt"/>
                        </a:rPr>
                        <a:t>Grade 11 – PSAT/NMSQT</a:t>
                      </a:r>
                      <a:endParaRPr lang="en-US" sz="2000" b="1"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45</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47</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45</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1" dirty="0" smtClean="0">
                          <a:solidFill>
                            <a:srgbClr val="002060"/>
                          </a:solidFill>
                          <a:latin typeface="+mj-lt"/>
                        </a:rPr>
                        <a:t>142</a:t>
                      </a:r>
                      <a:endParaRPr lang="en-US" sz="2400" b="1" dirty="0">
                        <a:solidFill>
                          <a:srgbClr val="002060"/>
                        </a:solidFill>
                        <a:latin typeface="+mj-lt"/>
                      </a:endParaRPr>
                    </a:p>
                  </a:txBody>
                  <a:tcPr/>
                </a:tc>
              </a:tr>
              <a:tr h="1080366">
                <a:tc>
                  <a:txBody>
                    <a:bodyPr/>
                    <a:lstStyle/>
                    <a:p>
                      <a:pPr algn="ctr"/>
                      <a:endParaRPr lang="en-US" sz="2000" b="1" dirty="0" smtClean="0">
                        <a:solidFill>
                          <a:srgbClr val="002060"/>
                        </a:solidFill>
                        <a:latin typeface="+mj-lt"/>
                      </a:endParaRPr>
                    </a:p>
                    <a:p>
                      <a:pPr algn="ctr"/>
                      <a:r>
                        <a:rPr lang="en-US" sz="2000" b="1" dirty="0" smtClean="0">
                          <a:solidFill>
                            <a:srgbClr val="002060"/>
                          </a:solidFill>
                          <a:latin typeface="+mj-lt"/>
                        </a:rPr>
                        <a:t>Grade 12 - SAT</a:t>
                      </a:r>
                      <a:endParaRPr lang="en-US" sz="2000" b="1"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50(0)</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50(0)</a:t>
                      </a:r>
                      <a:endParaRPr lang="en-US" sz="2400" b="0" dirty="0">
                        <a:solidFill>
                          <a:srgbClr val="002060"/>
                        </a:solidFill>
                        <a:latin typeface="+mj-lt"/>
                      </a:endParaRPr>
                    </a:p>
                  </a:txBody>
                  <a:tcPr/>
                </a:tc>
                <a:tc>
                  <a:txBody>
                    <a:bodyPr/>
                    <a:lstStyle/>
                    <a:p>
                      <a:pPr algn="ctr"/>
                      <a:endParaRPr lang="en-US" sz="2400" b="0" dirty="0" smtClean="0">
                        <a:solidFill>
                          <a:srgbClr val="002060"/>
                        </a:solidFill>
                        <a:latin typeface="+mj-lt"/>
                      </a:endParaRPr>
                    </a:p>
                    <a:p>
                      <a:pPr algn="ctr"/>
                      <a:r>
                        <a:rPr lang="en-US" sz="2400" b="0" dirty="0" smtClean="0">
                          <a:solidFill>
                            <a:srgbClr val="002060"/>
                          </a:solidFill>
                          <a:latin typeface="+mj-lt"/>
                        </a:rPr>
                        <a:t>50(0)</a:t>
                      </a:r>
                      <a:endParaRPr lang="en-US" sz="2400" b="0" dirty="0">
                        <a:solidFill>
                          <a:srgbClr val="002060"/>
                        </a:solidFill>
                        <a:latin typeface="+mj-lt"/>
                      </a:endParaRPr>
                    </a:p>
                  </a:txBody>
                  <a:tcPr/>
                </a:tc>
                <a:tc>
                  <a:txBody>
                    <a:bodyPr/>
                    <a:lstStyle/>
                    <a:p>
                      <a:pPr algn="ctr"/>
                      <a:endParaRPr lang="en-US" sz="2400" b="1" dirty="0" smtClean="0">
                        <a:solidFill>
                          <a:srgbClr val="002060"/>
                        </a:solidFill>
                        <a:latin typeface="+mj-lt"/>
                      </a:endParaRPr>
                    </a:p>
                    <a:p>
                      <a:pPr algn="ctr"/>
                      <a:r>
                        <a:rPr lang="en-US" sz="2400" b="1" dirty="0" smtClean="0">
                          <a:solidFill>
                            <a:srgbClr val="002060"/>
                          </a:solidFill>
                          <a:latin typeface="+mj-lt"/>
                        </a:rPr>
                        <a:t>155(0)</a:t>
                      </a:r>
                      <a:endParaRPr lang="en-US" sz="2400" b="1" dirty="0">
                        <a:solidFill>
                          <a:srgbClr val="002060"/>
                        </a:solidFill>
                        <a:latin typeface="+mj-lt"/>
                      </a:endParaRPr>
                    </a:p>
                  </a:txBody>
                  <a:tcPr/>
                </a:tc>
              </a:tr>
            </a:tbl>
          </a:graphicData>
        </a:graphic>
      </p:graphicFrame>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0629" y="228600"/>
            <a:ext cx="8635419" cy="990600"/>
          </a:xfrm>
        </p:spPr>
        <p:txBody>
          <a:bodyPr>
            <a:normAutofit fontScale="90000"/>
          </a:bodyPr>
          <a:lstStyle/>
          <a:p>
            <a:r>
              <a:rPr lang="en-US" kern="0" dirty="0" smtClean="0">
                <a:solidFill>
                  <a:sysClr val="windowText" lastClr="000000"/>
                </a:solidFill>
              </a:rPr>
              <a:t/>
            </a:r>
            <a:br>
              <a:rPr lang="en-US" kern="0" dirty="0" smtClean="0">
                <a:solidFill>
                  <a:sysClr val="windowText" lastClr="000000"/>
                </a:solidFill>
              </a:rPr>
            </a:br>
            <a:r>
              <a:rPr lang="en-US" sz="3600" kern="0" dirty="0" smtClean="0"/>
              <a:t>Advancing Student Success</a:t>
            </a:r>
            <a:r>
              <a:rPr lang="en-US" kern="0" dirty="0" smtClean="0">
                <a:solidFill>
                  <a:sysClr val="windowText" lastClr="000000"/>
                </a:solidFill>
              </a:rPr>
              <a:t/>
            </a:r>
            <a:br>
              <a:rPr lang="en-US" kern="0" dirty="0" smtClean="0">
                <a:solidFill>
                  <a:sysClr val="windowText" lastClr="000000"/>
                </a:solidFill>
              </a:rPr>
            </a:br>
            <a:r>
              <a:rPr lang="en-US" sz="2000" dirty="0" smtClean="0">
                <a:solidFill>
                  <a:srgbClr val="FFFFFF"/>
                </a:solidFill>
                <a:cs typeface="Arial" pitchFamily="34" charset="0"/>
              </a:rPr>
              <a:t>Measure and Report College Level Rigor</a:t>
            </a:r>
            <a:r>
              <a:rPr lang="en-US" dirty="0" smtClean="0">
                <a:solidFill>
                  <a:srgbClr val="FFFFFF"/>
                </a:solidFill>
                <a:latin typeface="Arial"/>
                <a:cs typeface="Arial"/>
              </a:rPr>
              <a:t/>
            </a:r>
            <a:br>
              <a:rPr lang="en-US" dirty="0" smtClean="0">
                <a:solidFill>
                  <a:srgbClr val="FFFFFF"/>
                </a:solidFill>
                <a:latin typeface="Arial"/>
                <a:cs typeface="Arial"/>
              </a:rPr>
            </a:br>
            <a:endParaRPr lang="en-US" dirty="0"/>
          </a:p>
        </p:txBody>
      </p:sp>
      <p:pic>
        <p:nvPicPr>
          <p:cNvPr id="5" name="Picture 4" descr="PathwayDiagram.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686" y="957943"/>
            <a:ext cx="6934200" cy="2833331"/>
          </a:xfrm>
          <a:prstGeom prst="rect">
            <a:avLst/>
          </a:prstGeom>
        </p:spPr>
      </p:pic>
      <p:sp>
        <p:nvSpPr>
          <p:cNvPr id="7" name="Content Placeholder 1"/>
          <p:cNvSpPr>
            <a:spLocks noGrp="1"/>
          </p:cNvSpPr>
          <p:nvPr>
            <p:ph idx="1"/>
          </p:nvPr>
        </p:nvSpPr>
        <p:spPr>
          <a:xfrm>
            <a:off x="283029" y="3679372"/>
            <a:ext cx="8131629" cy="2677886"/>
          </a:xfrm>
        </p:spPr>
        <p:txBody>
          <a:bodyPr/>
          <a:lstStyle/>
          <a:p>
            <a:pPr marL="228600" indent="-228600">
              <a:spcAft>
                <a:spcPts val="600"/>
              </a:spcAft>
            </a:pPr>
            <a:r>
              <a:rPr lang="en-US" b="1" dirty="0" smtClean="0">
                <a:solidFill>
                  <a:prstClr val="black"/>
                </a:solidFill>
                <a:latin typeface="+mj-lt"/>
              </a:rPr>
              <a:t>AP</a:t>
            </a:r>
            <a:r>
              <a:rPr lang="en-US" b="1" baseline="30000" dirty="0" smtClean="0">
                <a:solidFill>
                  <a:prstClr val="black"/>
                </a:solidFill>
                <a:latin typeface="+mj-lt"/>
              </a:rPr>
              <a:t>®</a:t>
            </a:r>
            <a:r>
              <a:rPr lang="en-US" b="1" dirty="0" smtClean="0">
                <a:solidFill>
                  <a:prstClr val="black"/>
                </a:solidFill>
                <a:latin typeface="+mj-lt"/>
              </a:rPr>
              <a:t> is a rigorous academic program built on the commitment, passion and hard work of students and educators </a:t>
            </a:r>
          </a:p>
          <a:p>
            <a:pPr marL="228600" indent="-228600">
              <a:spcAft>
                <a:spcPts val="600"/>
              </a:spcAft>
            </a:pPr>
            <a:r>
              <a:rPr lang="en-US" b="1" dirty="0" smtClean="0">
                <a:solidFill>
                  <a:prstClr val="black"/>
                </a:solidFill>
                <a:latin typeface="+mj-lt"/>
              </a:rPr>
              <a:t>Comprised of more than 30 courses across multiple subject areas</a:t>
            </a:r>
          </a:p>
          <a:p>
            <a:pPr marL="228600" indent="-228600">
              <a:spcAft>
                <a:spcPts val="600"/>
              </a:spcAft>
            </a:pPr>
            <a:r>
              <a:rPr lang="en-US" b="1" dirty="0" smtClean="0">
                <a:solidFill>
                  <a:prstClr val="black"/>
                </a:solidFill>
                <a:latin typeface="+mj-lt"/>
              </a:rPr>
              <a:t>Enables students to earn college credit or placement while still in high school, providing cost savings</a:t>
            </a:r>
          </a:p>
          <a:p>
            <a:endParaRPr lang="en-US" dirty="0"/>
          </a:p>
        </p:txBody>
      </p:sp>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12775" y="228600"/>
            <a:ext cx="8153400" cy="657225"/>
          </a:xfrm>
        </p:spPr>
        <p:txBody>
          <a:bodyPr/>
          <a:lstStyle/>
          <a:p>
            <a:pPr eaLnBrk="1" hangingPunct="1"/>
            <a:r>
              <a:rPr lang="en-US" dirty="0" smtClean="0"/>
              <a:t>Executive Summary</a:t>
            </a:r>
          </a:p>
        </p:txBody>
      </p:sp>
      <p:sp>
        <p:nvSpPr>
          <p:cNvPr id="13315" name="Content Placeholder 2"/>
          <p:cNvSpPr>
            <a:spLocks noGrp="1"/>
          </p:cNvSpPr>
          <p:nvPr>
            <p:ph sz="quarter" idx="1"/>
          </p:nvPr>
        </p:nvSpPr>
        <p:spPr>
          <a:xfrm>
            <a:off x="141514" y="957942"/>
            <a:ext cx="9002485" cy="5366657"/>
          </a:xfrm>
        </p:spPr>
        <p:txBody>
          <a:bodyPr/>
          <a:lstStyle/>
          <a:p>
            <a:pPr marL="0" indent="0" eaLnBrk="1" hangingPunct="1">
              <a:buNone/>
            </a:pPr>
            <a:r>
              <a:rPr lang="en-US" sz="2800" dirty="0" smtClean="0"/>
              <a:t>There are </a:t>
            </a:r>
            <a:r>
              <a:rPr lang="en-US" sz="2800" b="1" dirty="0" smtClean="0"/>
              <a:t>1,077 </a:t>
            </a:r>
            <a:r>
              <a:rPr lang="en-US" sz="2800" dirty="0" smtClean="0"/>
              <a:t>unmet </a:t>
            </a:r>
            <a:r>
              <a:rPr lang="en-US" sz="2800" dirty="0" smtClean="0"/>
              <a:t>opportunities for students in </a:t>
            </a:r>
            <a:r>
              <a:rPr lang="en-US" sz="2800" b="1" dirty="0" smtClean="0"/>
              <a:t>NYCDOE </a:t>
            </a:r>
            <a:r>
              <a:rPr lang="en-US" sz="2800" b="1" dirty="0" smtClean="0"/>
              <a:t>Districts X </a:t>
            </a:r>
            <a:r>
              <a:rPr lang="en-US" sz="2800" dirty="0" smtClean="0"/>
              <a:t>with </a:t>
            </a:r>
            <a:r>
              <a:rPr lang="en-US" sz="2800" dirty="0" smtClean="0"/>
              <a:t>high potential (70% likelihood of getting a 3, 4, or 5) to participate in the related AP course. </a:t>
            </a:r>
          </a:p>
          <a:p>
            <a:pPr eaLnBrk="1" hangingPunct="1">
              <a:buNone/>
            </a:pPr>
            <a:endParaRPr lang="en-US" sz="1800" dirty="0" smtClean="0"/>
          </a:p>
          <a:p>
            <a:pPr lvl="1" eaLnBrk="1" hangingPunct="1">
              <a:buFont typeface="Wingdings 2" pitchFamily="18" charset="2"/>
              <a:buNone/>
            </a:pPr>
            <a:endParaRPr lang="en-US" sz="1800" dirty="0" smtClean="0"/>
          </a:p>
        </p:txBody>
      </p:sp>
      <p:sp>
        <p:nvSpPr>
          <p:cNvPr id="13316" name="Slide Number Placeholder 3"/>
          <p:cNvSpPr>
            <a:spLocks noGrp="1"/>
          </p:cNvSpPr>
          <p:nvPr>
            <p:ph type="sldNum" sz="quarter" idx="12"/>
          </p:nvPr>
        </p:nvSpPr>
        <p:spPr bwMode="auto">
          <a:ln>
            <a:miter lim="800000"/>
            <a:headEnd/>
            <a:tailEnd/>
          </a:ln>
        </p:spPr>
        <p:txBody>
          <a:bodyPr vert="horz" wrap="square" numCol="1" anchorCtr="0" compatLnSpc="1">
            <a:prstTxWarp prst="textNoShape">
              <a:avLst/>
            </a:prstTxWarp>
          </a:bodyPr>
          <a:lstStyle/>
          <a:p>
            <a:pPr fontAlgn="base">
              <a:spcBef>
                <a:spcPct val="0"/>
              </a:spcBef>
              <a:spcAft>
                <a:spcPct val="0"/>
              </a:spcAft>
              <a:defRPr/>
            </a:pPr>
            <a:fld id="{E71658E6-C0FA-4590-A006-78EB2A0140DC}" type="slidenum">
              <a:rPr smtClean="0">
                <a:solidFill>
                  <a:srgbClr val="005581"/>
                </a:solidFill>
              </a:rPr>
              <a:pPr fontAlgn="base">
                <a:spcBef>
                  <a:spcPct val="0"/>
                </a:spcBef>
                <a:spcAft>
                  <a:spcPct val="0"/>
                </a:spcAft>
                <a:defRPr/>
              </a:pPr>
              <a:t>9</a:t>
            </a:fld>
            <a:endParaRPr smtClean="0">
              <a:solidFill>
                <a:srgbClr val="005581"/>
              </a:solidFill>
            </a:endParaRPr>
          </a:p>
        </p:txBody>
      </p:sp>
      <p:sp>
        <p:nvSpPr>
          <p:cNvPr id="5" name="Flowchart: Predefined Process 4"/>
          <p:cNvSpPr/>
          <p:nvPr/>
        </p:nvSpPr>
        <p:spPr>
          <a:xfrm>
            <a:off x="6571765" y="2971800"/>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New Courses</a:t>
            </a:r>
            <a:endParaRPr lang="en-US" b="1" dirty="0">
              <a:solidFill>
                <a:prstClr val="white"/>
              </a:solidFill>
            </a:endParaRPr>
          </a:p>
        </p:txBody>
      </p:sp>
      <p:sp>
        <p:nvSpPr>
          <p:cNvPr id="6" name="Flowchart: Predefined Process 5"/>
          <p:cNvSpPr/>
          <p:nvPr/>
        </p:nvSpPr>
        <p:spPr>
          <a:xfrm>
            <a:off x="6572250" y="3390900"/>
            <a:ext cx="2343149" cy="2314575"/>
          </a:xfrm>
          <a:prstGeom prst="flowChartPredefinedProcess">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Arial" pitchFamily="34" charset="0"/>
              <a:buChar char="•"/>
            </a:pPr>
            <a:r>
              <a:rPr lang="en-US" sz="1200" b="1" dirty="0" smtClean="0">
                <a:solidFill>
                  <a:srgbClr val="005581"/>
                </a:solidFill>
              </a:rPr>
              <a:t>Course not offered</a:t>
            </a:r>
          </a:p>
          <a:p>
            <a:pPr>
              <a:buFont typeface="Arial" pitchFamily="34" charset="0"/>
              <a:buChar char="•"/>
            </a:pPr>
            <a:r>
              <a:rPr lang="en-US" sz="1200" b="1" dirty="0" smtClean="0">
                <a:solidFill>
                  <a:srgbClr val="005581"/>
                </a:solidFill>
              </a:rPr>
              <a:t>PSAT administered</a:t>
            </a:r>
          </a:p>
          <a:p>
            <a:pPr>
              <a:buFont typeface="Arial" pitchFamily="34" charset="0"/>
              <a:buChar char="•"/>
            </a:pPr>
            <a:r>
              <a:rPr lang="en-US" sz="1200" b="1" dirty="0" smtClean="0">
                <a:solidFill>
                  <a:srgbClr val="005581"/>
                </a:solidFill>
              </a:rPr>
              <a:t>Minimum of 15 students with 70% three-exam constrained AP Potential</a:t>
            </a:r>
          </a:p>
        </p:txBody>
      </p:sp>
      <p:sp>
        <p:nvSpPr>
          <p:cNvPr id="7" name="Flowchart: Predefined Process 6"/>
          <p:cNvSpPr/>
          <p:nvPr/>
        </p:nvSpPr>
        <p:spPr>
          <a:xfrm>
            <a:off x="4085740" y="2981325"/>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More Sections</a:t>
            </a:r>
            <a:endParaRPr lang="en-US" b="1" dirty="0">
              <a:solidFill>
                <a:prstClr val="white"/>
              </a:solidFill>
            </a:endParaRPr>
          </a:p>
        </p:txBody>
      </p:sp>
      <p:sp>
        <p:nvSpPr>
          <p:cNvPr id="8" name="Flowchart: Predefined Process 7"/>
          <p:cNvSpPr/>
          <p:nvPr/>
        </p:nvSpPr>
        <p:spPr>
          <a:xfrm>
            <a:off x="4086225" y="3409950"/>
            <a:ext cx="2343149" cy="2314575"/>
          </a:xfrm>
          <a:prstGeom prst="flowChartPredefinedProcess">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Arial" pitchFamily="34" charset="0"/>
              <a:buChar char="•"/>
              <a:tabLst>
                <a:tab pos="1546225" algn="l"/>
              </a:tabLst>
            </a:pPr>
            <a:r>
              <a:rPr lang="en-US" sz="1150" b="1" dirty="0" smtClean="0">
                <a:solidFill>
                  <a:srgbClr val="005581"/>
                </a:solidFill>
              </a:rPr>
              <a:t>Course offered</a:t>
            </a:r>
          </a:p>
          <a:p>
            <a:pPr>
              <a:buFont typeface="Arial" pitchFamily="34" charset="0"/>
              <a:buChar char="•"/>
              <a:tabLst>
                <a:tab pos="1546225" algn="l"/>
              </a:tabLst>
            </a:pPr>
            <a:r>
              <a:rPr lang="en-US" sz="1150" b="1" dirty="0" smtClean="0">
                <a:solidFill>
                  <a:srgbClr val="005581"/>
                </a:solidFill>
              </a:rPr>
              <a:t>PSAT administered</a:t>
            </a:r>
          </a:p>
          <a:p>
            <a:pPr>
              <a:buFont typeface="Arial" pitchFamily="34" charset="0"/>
              <a:buChar char="•"/>
              <a:tabLst>
                <a:tab pos="1546225" algn="l"/>
              </a:tabLst>
            </a:pPr>
            <a:r>
              <a:rPr lang="en-US" sz="1150" b="1" dirty="0" smtClean="0">
                <a:solidFill>
                  <a:srgbClr val="005581"/>
                </a:solidFill>
              </a:rPr>
              <a:t>School enrollment data available</a:t>
            </a:r>
          </a:p>
          <a:p>
            <a:pPr>
              <a:buFont typeface="Arial" pitchFamily="34" charset="0"/>
              <a:buChar char="•"/>
              <a:tabLst>
                <a:tab pos="1546225" algn="l"/>
              </a:tabLst>
            </a:pPr>
            <a:r>
              <a:rPr lang="en-US" sz="1150" b="1" dirty="0" smtClean="0">
                <a:solidFill>
                  <a:srgbClr val="005581"/>
                </a:solidFill>
              </a:rPr>
              <a:t>Minimum of 25 students with 70% 3 exam constrained AP Potential</a:t>
            </a:r>
          </a:p>
          <a:p>
            <a:pPr>
              <a:buFont typeface="Arial" pitchFamily="34" charset="0"/>
              <a:buChar char="•"/>
              <a:tabLst>
                <a:tab pos="1546225" algn="l"/>
              </a:tabLst>
            </a:pPr>
            <a:r>
              <a:rPr lang="en-US" sz="1150" b="1" dirty="0" smtClean="0">
                <a:solidFill>
                  <a:srgbClr val="005581"/>
                </a:solidFill>
              </a:rPr>
              <a:t>APP students minus estimated enrollment &gt;= 10</a:t>
            </a:r>
          </a:p>
          <a:p>
            <a:pPr>
              <a:buFont typeface="Arial" pitchFamily="34" charset="0"/>
              <a:buChar char="•"/>
              <a:tabLst>
                <a:tab pos="1546225" algn="l"/>
              </a:tabLst>
            </a:pPr>
            <a:r>
              <a:rPr lang="en-US" sz="1150" b="1" dirty="0" smtClean="0">
                <a:solidFill>
                  <a:srgbClr val="005581"/>
                </a:solidFill>
              </a:rPr>
              <a:t>APP students minus estimated capacity &gt;= 10</a:t>
            </a:r>
          </a:p>
        </p:txBody>
      </p:sp>
      <p:sp>
        <p:nvSpPr>
          <p:cNvPr id="9" name="Flowchart: Predefined Process 8"/>
          <p:cNvSpPr/>
          <p:nvPr/>
        </p:nvSpPr>
        <p:spPr>
          <a:xfrm>
            <a:off x="1599715" y="2981325"/>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Empty Seats</a:t>
            </a:r>
            <a:endParaRPr lang="en-US" b="1" dirty="0">
              <a:solidFill>
                <a:prstClr val="white"/>
              </a:solidFill>
            </a:endParaRPr>
          </a:p>
        </p:txBody>
      </p:sp>
      <p:sp>
        <p:nvSpPr>
          <p:cNvPr id="10" name="Flowchart: Predefined Process 9"/>
          <p:cNvSpPr/>
          <p:nvPr/>
        </p:nvSpPr>
        <p:spPr>
          <a:xfrm>
            <a:off x="1590675" y="3409950"/>
            <a:ext cx="2343149" cy="2314575"/>
          </a:xfrm>
          <a:prstGeom prst="flowChartPredefinedProcess">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Arial" pitchFamily="34" charset="0"/>
              <a:buChar char="•"/>
            </a:pPr>
            <a:r>
              <a:rPr lang="en-US" sz="1200" b="1" dirty="0" smtClean="0">
                <a:solidFill>
                  <a:srgbClr val="005581"/>
                </a:solidFill>
              </a:rPr>
              <a:t>Course offered</a:t>
            </a:r>
          </a:p>
          <a:p>
            <a:pPr>
              <a:buFont typeface="Arial" pitchFamily="34" charset="0"/>
              <a:buChar char="•"/>
            </a:pPr>
            <a:r>
              <a:rPr lang="en-US" sz="1200" b="1" dirty="0" smtClean="0">
                <a:solidFill>
                  <a:srgbClr val="005581"/>
                </a:solidFill>
              </a:rPr>
              <a:t>PSAT administered</a:t>
            </a:r>
          </a:p>
          <a:p>
            <a:pPr>
              <a:buFont typeface="Arial" pitchFamily="34" charset="0"/>
              <a:buChar char="•"/>
            </a:pPr>
            <a:r>
              <a:rPr lang="en-US" sz="1200" b="1" dirty="0" smtClean="0">
                <a:solidFill>
                  <a:srgbClr val="005581"/>
                </a:solidFill>
              </a:rPr>
              <a:t>Exam data submitted to College Board</a:t>
            </a:r>
          </a:p>
          <a:p>
            <a:pPr>
              <a:buFont typeface="Arial" pitchFamily="34" charset="0"/>
              <a:buChar char="•"/>
            </a:pPr>
            <a:r>
              <a:rPr lang="en-US" sz="1200" b="1" dirty="0" smtClean="0">
                <a:solidFill>
                  <a:srgbClr val="005581"/>
                </a:solidFill>
              </a:rPr>
              <a:t>Minimum of 25 students with 70% three-exam constrained AP Potential</a:t>
            </a:r>
          </a:p>
          <a:p>
            <a:pPr>
              <a:buFont typeface="Arial" pitchFamily="34" charset="0"/>
              <a:buChar char="•"/>
            </a:pPr>
            <a:r>
              <a:rPr lang="en-US" sz="1200" b="1" dirty="0" smtClean="0">
                <a:solidFill>
                  <a:srgbClr val="005581"/>
                </a:solidFill>
              </a:rPr>
              <a:t>Estimated capacity minus estimated enrollment &gt;=10</a:t>
            </a:r>
          </a:p>
        </p:txBody>
      </p:sp>
      <p:sp>
        <p:nvSpPr>
          <p:cNvPr id="11" name="Flowchart: Predefined Process 10"/>
          <p:cNvSpPr/>
          <p:nvPr/>
        </p:nvSpPr>
        <p:spPr>
          <a:xfrm rot="16200000">
            <a:off x="-319085" y="4137824"/>
            <a:ext cx="2277264" cy="858037"/>
          </a:xfrm>
          <a:prstGeom prst="flowChartPredefined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Criteria</a:t>
            </a:r>
            <a:endParaRPr lang="en-US" b="1" dirty="0">
              <a:solidFill>
                <a:prstClr val="white"/>
              </a:solidFill>
            </a:endParaRPr>
          </a:p>
        </p:txBody>
      </p:sp>
      <p:sp>
        <p:nvSpPr>
          <p:cNvPr id="12" name="Flowchart: Predefined Process 11"/>
          <p:cNvSpPr/>
          <p:nvPr/>
        </p:nvSpPr>
        <p:spPr>
          <a:xfrm>
            <a:off x="6589237" y="5819775"/>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640 Seats</a:t>
            </a:r>
            <a:endParaRPr lang="en-US" b="1" dirty="0">
              <a:solidFill>
                <a:prstClr val="white"/>
              </a:solidFill>
            </a:endParaRPr>
          </a:p>
        </p:txBody>
      </p:sp>
      <p:sp>
        <p:nvSpPr>
          <p:cNvPr id="13" name="Flowchart: Predefined Process 12"/>
          <p:cNvSpPr/>
          <p:nvPr/>
        </p:nvSpPr>
        <p:spPr>
          <a:xfrm>
            <a:off x="4084380" y="5777593"/>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71 Seats</a:t>
            </a:r>
            <a:endParaRPr lang="en-US" b="1" dirty="0">
              <a:solidFill>
                <a:prstClr val="white"/>
              </a:solidFill>
            </a:endParaRPr>
          </a:p>
        </p:txBody>
      </p:sp>
      <p:sp>
        <p:nvSpPr>
          <p:cNvPr id="14" name="Flowchart: Predefined Process 13"/>
          <p:cNvSpPr/>
          <p:nvPr/>
        </p:nvSpPr>
        <p:spPr>
          <a:xfrm>
            <a:off x="1599715" y="5819775"/>
            <a:ext cx="2335688" cy="428625"/>
          </a:xfrm>
          <a:prstGeom prst="flowChartPredefined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prstClr val="white"/>
                </a:solidFill>
              </a:rPr>
              <a:t>402 Seats</a:t>
            </a:r>
            <a:endParaRPr lang="en-US" b="1" dirty="0">
              <a:solidFill>
                <a:prstClr val="white"/>
              </a:solidFill>
            </a:endParaRPr>
          </a:p>
        </p:txBody>
      </p:sp>
      <p:sp>
        <p:nvSpPr>
          <p:cNvPr id="15" name="Rectangle 14"/>
          <p:cNvSpPr/>
          <p:nvPr/>
        </p:nvSpPr>
        <p:spPr>
          <a:xfrm>
            <a:off x="183697" y="5687270"/>
            <a:ext cx="1476374" cy="646331"/>
          </a:xfrm>
          <a:prstGeom prst="rect">
            <a:avLst/>
          </a:prstGeom>
        </p:spPr>
        <p:txBody>
          <a:bodyPr wrap="square">
            <a:spAutoFit/>
          </a:bodyPr>
          <a:lstStyle/>
          <a:p>
            <a:r>
              <a:rPr lang="en-US" b="1" dirty="0" smtClean="0"/>
              <a:t>NYCDOE District </a:t>
            </a:r>
            <a:r>
              <a:rPr lang="en-US" b="1" dirty="0" smtClean="0"/>
              <a:t>X</a:t>
            </a:r>
            <a:endParaRPr lang="en-US" b="1" dirty="0">
              <a:solidFill>
                <a:prstClr val="black"/>
              </a:solidFill>
            </a:endParaRPr>
          </a:p>
        </p:txBody>
      </p:sp>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CBO016_AP_Template_090712_2a">
  <a:themeElements>
    <a:clrScheme name="AP_Office">
      <a:dk1>
        <a:sysClr val="windowText" lastClr="000000"/>
      </a:dk1>
      <a:lt1>
        <a:sysClr val="window" lastClr="FFFFFF"/>
      </a:lt1>
      <a:dk2>
        <a:srgbClr val="00ADEE"/>
      </a:dk2>
      <a:lt2>
        <a:srgbClr val="72777C"/>
      </a:lt2>
      <a:accent1>
        <a:srgbClr val="005581"/>
      </a:accent1>
      <a:accent2>
        <a:srgbClr val="50A050"/>
      </a:accent2>
      <a:accent3>
        <a:srgbClr val="E6E1D2"/>
      </a:accent3>
      <a:accent4>
        <a:srgbClr val="79DCFF"/>
      </a:accent4>
      <a:accent5>
        <a:srgbClr val="B4C0C4"/>
      </a:accent5>
      <a:accent6>
        <a:srgbClr val="ED8500"/>
      </a:accent6>
      <a:hlink>
        <a:srgbClr val="0081B2"/>
      </a:hlink>
      <a:folHlink>
        <a:srgbClr val="00567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dirty="0" err="1" smtClean="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6242C8712152A4AA09C7E2AE083BF15" ma:contentTypeVersion="0" ma:contentTypeDescription="Create a new document." ma:contentTypeScope="" ma:versionID="d931b421de9c3b3b2d9bd072333c145c">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F0D43D7-641F-4050-8869-98FEDD353731}">
  <ds:schemaRefs>
    <ds:schemaRef ds:uri="http://purl.org/dc/dcmitype/"/>
    <ds:schemaRef ds:uri="http://www.w3.org/XML/1998/namespace"/>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15B09DF2-5588-4C0F-8991-8512660F2F97}">
  <ds:schemaRefs>
    <ds:schemaRef ds:uri="http://schemas.microsoft.com/sharepoint/v3/contenttype/forms"/>
  </ds:schemaRefs>
</ds:datastoreItem>
</file>

<file path=customXml/itemProps3.xml><?xml version="1.0" encoding="utf-8"?>
<ds:datastoreItem xmlns:ds="http://schemas.openxmlformats.org/officeDocument/2006/customXml" ds:itemID="{9956248D-8150-4A5C-BE8B-35BE5A8DC0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CBO016_AP_Template_090712_2a</Template>
  <TotalTime>1081</TotalTime>
  <Words>2347</Words>
  <Application>Microsoft Office PowerPoint</Application>
  <PresentationFormat>On-screen Show (4:3)</PresentationFormat>
  <Paragraphs>424</Paragraphs>
  <Slides>28</Slides>
  <Notes>11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28</vt:i4>
      </vt:variant>
    </vt:vector>
  </HeadingPairs>
  <TitlesOfParts>
    <vt:vector size="31" baseType="lpstr">
      <vt:lpstr>CBO016_AP_Template_090712_2a</vt:lpstr>
      <vt:lpstr>Microsoft Excel 97-2003 Worksheet</vt:lpstr>
      <vt:lpstr>Acrobat Document</vt:lpstr>
      <vt:lpstr>iLearnNYC VAP Program Opportunities for Rigor A Data-Driven Discussion</vt:lpstr>
      <vt:lpstr>Agenda &amp; Table of Contents</vt:lpstr>
      <vt:lpstr>PowerPoint Presentation</vt:lpstr>
      <vt:lpstr>PowerPoint Presentation</vt:lpstr>
      <vt:lpstr>PSAT/NMSQT Resources</vt:lpstr>
      <vt:lpstr>College Readiness Benchmarks</vt:lpstr>
      <vt:lpstr>Readistep - PSAT/NMSQT - SAT      College Readiness Benchmarks</vt:lpstr>
      <vt:lpstr> Advancing Student Success Measure and Report College Level Rigor </vt:lpstr>
      <vt:lpstr>Executive Summary</vt:lpstr>
      <vt:lpstr>Executive Summary Template – Hidden Slide</vt:lpstr>
      <vt:lpstr>How do we measure the  Opportunity for Rigor Gap?</vt:lpstr>
      <vt:lpstr>AP Potential is a metric that indicates students’ potential to score a 3 or higher on specific AP exams based on their PSAT/NMSQT (PN) scores</vt:lpstr>
      <vt:lpstr>Identify students with high potential of being successful in AP with PSAT and AP Potential</vt:lpstr>
      <vt:lpstr>AP Potential Tips</vt:lpstr>
      <vt:lpstr>There are strong correlations between the AP Exam and specific PN sections </vt:lpstr>
      <vt:lpstr>PSAT/NMSQT is more strongly correlated with AP success than other measures used by school districts in enrollment policies </vt:lpstr>
      <vt:lpstr>However, few districts use AP Potential to recommend a students for AP - leaving many high-potential students out of rigorous courses  (Opportunity for Rigor Gap)</vt:lpstr>
      <vt:lpstr>Among students with high AP potential, Latino and African American students are the least likely to gain access to AP</vt:lpstr>
      <vt:lpstr>You can easily identify students with high potential of being successful in AP with PSAT and AP Potential</vt:lpstr>
      <vt:lpstr>What is the Opportunity for Rigor Gap in NYCDOE Districts 17 &amp; 20?</vt:lpstr>
      <vt:lpstr>AP Course Offerings and AP Potential</vt:lpstr>
      <vt:lpstr>AP Course Offerings </vt:lpstr>
      <vt:lpstr>How can AP help you close the Opportunity for Rigor Gap?</vt:lpstr>
      <vt:lpstr>How can AP and College Board help you close the Opportunity for Rigor Gap?</vt:lpstr>
      <vt:lpstr>PowerPoint Presentation</vt:lpstr>
      <vt:lpstr>Thank You!</vt:lpstr>
      <vt:lpstr>How do we measure the  Opportunity for Rigor Gap?</vt:lpstr>
      <vt:lpstr>HS Graduation Requirements</vt:lpstr>
    </vt:vector>
  </TitlesOfParts>
  <Company>The College Board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 PowerPoint Template</dc:title>
  <dc:creator>Ted Gardella</dc:creator>
  <cp:lastModifiedBy>vedwards</cp:lastModifiedBy>
  <cp:revision>91</cp:revision>
  <dcterms:created xsi:type="dcterms:W3CDTF">2012-09-14T15:49:06Z</dcterms:created>
  <dcterms:modified xsi:type="dcterms:W3CDTF">2013-04-17T14:44:55Z</dcterms:modified>
</cp:coreProperties>
</file>