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4" r:id="rId1"/>
  </p:sldMasterIdLst>
  <p:notesMasterIdLst>
    <p:notesMasterId r:id="rId14"/>
  </p:notesMasterIdLst>
  <p:sldIdLst>
    <p:sldId id="256" r:id="rId2"/>
    <p:sldId id="267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</p:sldIdLst>
  <p:sldSz cx="9144000" cy="6858000" type="screen4x3"/>
  <p:notesSz cx="7010400" cy="92964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E8AA91C1-BB7C-41DB-B463-9FFCD0B62D1A}">
  <a:tblStyle styleId="{E8AA91C1-BB7C-41DB-B463-9FFCD0B62D1A}" styleName="Table_0"/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80431" autoAdjust="0"/>
  </p:normalViewPr>
  <p:slideViewPr>
    <p:cSldViewPr>
      <p:cViewPr>
        <p:scale>
          <a:sx n="60" d="100"/>
          <a:sy n="60" d="100"/>
        </p:scale>
        <p:origin x="-1440" y="-15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49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118855192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" name="Shape 36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>
            <a:noAutofit/>
          </a:bodyPr>
          <a:lstStyle/>
          <a:p>
            <a:pPr lvl="0" rtl="0">
              <a:buNone/>
            </a:pPr>
            <a:r>
              <a:rPr lang="en" dirty="0"/>
              <a:t>
</a:t>
            </a: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Shape 84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>
            <a:noAutofit/>
          </a:bodyPr>
          <a:lstStyle/>
          <a:p>
            <a:pPr lvl="0" rtl="0">
              <a:buNone/>
            </a:pPr>
            <a:endParaRPr lang="en" dirty="0">
              <a:solidFill>
                <a:schemeClr val="dk1"/>
              </a:solidFill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0" name="Shape 90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>
            <a:noAutofit/>
          </a:bodyPr>
          <a:lstStyle/>
          <a:p>
            <a:pPr lvl="0" rtl="0">
              <a:buNone/>
            </a:pPr>
            <a:endParaRPr lang="en" dirty="0">
              <a:solidFill>
                <a:schemeClr val="dk1"/>
              </a:solidFill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>
            <a:noAutofit/>
          </a:bodyPr>
          <a:lstStyle/>
          <a:p>
            <a:pPr>
              <a:buNone/>
            </a:pPr>
            <a:endParaRPr lang="en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81100" y="696913"/>
            <a:ext cx="4648200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rtl="0">
              <a:buNone/>
            </a:pPr>
            <a:endParaRPr lang="en" dirty="0"/>
          </a:p>
        </p:txBody>
      </p:sp>
    </p:spTree>
    <p:extLst>
      <p:ext uri="{BB962C8B-B14F-4D97-AF65-F5344CB8AC3E}">
        <p14:creationId xmlns:p14="http://schemas.microsoft.com/office/powerpoint/2010/main" val="134954430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>
            <a:noAutofit/>
          </a:bodyPr>
          <a:lstStyle/>
          <a:p>
            <a:endParaRPr lang="en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>
            <a:noAutofit/>
          </a:bodyPr>
          <a:lstStyle/>
          <a:p>
            <a:endParaRPr lang="en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" name="Shape 54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>
            <a:noAutofit/>
          </a:bodyPr>
          <a:lstStyle/>
          <a:p>
            <a:endParaRPr lang="en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Shape 60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>
            <a:noAutofit/>
          </a:bodyPr>
          <a:lstStyle/>
          <a:p>
            <a:pPr lvl="0" rtl="0">
              <a:buNone/>
            </a:pPr>
            <a:endParaRPr lang="en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Shape 66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>
            <a:noAutofit/>
          </a:bodyPr>
          <a:lstStyle/>
          <a:p>
            <a:endParaRPr lang="en" dirty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Shape 72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>
            <a:noAutofit/>
          </a:bodyPr>
          <a:lstStyle/>
          <a:p>
            <a:pPr lvl="0" rtl="0">
              <a:buNone/>
            </a:pPr>
            <a:endParaRPr lang="en" dirty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Shape 78"/>
          <p:cNvSpPr txBox="1">
            <a:spLocks noGrp="1"/>
          </p:cNvSpPr>
          <p:nvPr>
            <p:ph type="body" idx="1"/>
          </p:nvPr>
        </p:nvSpPr>
        <p:spPr>
          <a:xfrm>
            <a:off x="701041" y="4415790"/>
            <a:ext cx="5608319" cy="4183380"/>
          </a:xfrm>
          <a:prstGeom prst="rect">
            <a:avLst/>
          </a:prstGeom>
        </p:spPr>
        <p:txBody>
          <a:bodyPr lIns="93162" tIns="93162" rIns="93162" bIns="93162" anchor="t" anchorCtr="0">
            <a:noAutofit/>
          </a:bodyPr>
          <a:lstStyle/>
          <a:p>
            <a:pPr lvl="0" rtl="0">
              <a:buNone/>
            </a:pPr>
            <a:endParaRPr lang="en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/>
        </p:nvSpPr>
        <p:spPr>
          <a:xfrm>
            <a:off x="0" y="0"/>
            <a:ext cx="9144000" cy="4691399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endParaRPr/>
          </a:p>
        </p:txBody>
      </p:sp>
      <p:cxnSp>
        <p:nvCxnSpPr>
          <p:cNvPr id="9" name="Shape 9"/>
          <p:cNvCxnSpPr/>
          <p:nvPr/>
        </p:nvCxnSpPr>
        <p:spPr>
          <a:xfrm>
            <a:off x="0" y="4662139"/>
            <a:ext cx="9144000" cy="0"/>
          </a:xfrm>
          <a:prstGeom prst="straightConnector1">
            <a:avLst/>
          </a:prstGeom>
          <a:noFill/>
          <a:ln w="57150" cap="flat">
            <a:solidFill>
              <a:srgbClr val="000000">
                <a:alpha val="14901"/>
              </a:srgbClr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0" name="Shape 10"/>
          <p:cNvSpPr txBox="1">
            <a:spLocks noGrp="1"/>
          </p:cNvSpPr>
          <p:nvPr>
            <p:ph type="ctrTitle"/>
          </p:nvPr>
        </p:nvSpPr>
        <p:spPr>
          <a:xfrm>
            <a:off x="685800" y="2490375"/>
            <a:ext cx="7772400" cy="2198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indent="4572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indent="4572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indent="4572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indent="4572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indent="4572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indent="4572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indent="4572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indent="4572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indent="4572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72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1" name="Shape 11"/>
          <p:cNvSpPr txBox="1">
            <a:spLocks noGrp="1"/>
          </p:cNvSpPr>
          <p:nvPr>
            <p:ph type="subTitle" idx="1"/>
          </p:nvPr>
        </p:nvSpPr>
        <p:spPr>
          <a:xfrm>
            <a:off x="685800" y="4836035"/>
            <a:ext cx="7772400" cy="1032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indent="1905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indent="1905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indent="1905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indent="1905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indent="1905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indent="1905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indent="1905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indent="1905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indent="190500" algn="l" rtl="0">
              <a:spcBef>
                <a:spcPts val="0"/>
              </a:spcBef>
              <a:buClr>
                <a:schemeClr val="dk2"/>
              </a:buClr>
              <a:buSzPct val="100000"/>
              <a:buFont typeface="Arial"/>
              <a:buNone/>
              <a:defRPr sz="3000" b="0" i="0" u="none" strike="noStrike" cap="none" baseline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x" type="tx">
  <p:cSld name="tx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/>
          <p:nvPr/>
        </p:nvSpPr>
        <p:spPr>
          <a:xfrm>
            <a:off x="0" y="0"/>
            <a:ext cx="9144000" cy="1532999"/>
          </a:xfrm>
          <a:prstGeom prst="rect">
            <a:avLst/>
          </a:prstGeom>
          <a:solidFill>
            <a:srgbClr val="2388DB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endParaRPr/>
          </a:p>
        </p:txBody>
      </p:sp>
      <p:cxnSp>
        <p:nvCxnSpPr>
          <p:cNvPr id="14" name="Shape 14"/>
          <p:cNvCxnSpPr/>
          <p:nvPr/>
        </p:nvCxnSpPr>
        <p:spPr>
          <a:xfrm>
            <a:off x="0" y="1503833"/>
            <a:ext cx="9144000" cy="0"/>
          </a:xfrm>
          <a:prstGeom prst="straightConnector1">
            <a:avLst/>
          </a:prstGeom>
          <a:noFill/>
          <a:ln w="57150" cap="flat">
            <a:solidFill>
              <a:srgbClr val="000000">
                <a:alpha val="14901"/>
              </a:srgbClr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5" name="Shape 15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rtl="0">
              <a:defRPr sz="3600"/>
            </a:lvl1pPr>
            <a:lvl2pPr rtl="0">
              <a:defRPr sz="3600"/>
            </a:lvl2pPr>
            <a:lvl3pPr rtl="0">
              <a:defRPr sz="3600"/>
            </a:lvl3pPr>
            <a:lvl4pPr rtl="0">
              <a:defRPr sz="3600"/>
            </a:lvl4pPr>
            <a:lvl5pPr rtl="0">
              <a:defRPr sz="3600"/>
            </a:lvl5pPr>
            <a:lvl6pPr rtl="0">
              <a:defRPr sz="3600"/>
            </a:lvl6pPr>
            <a:lvl7pPr rtl="0">
              <a:defRPr sz="3600"/>
            </a:lvl7pPr>
            <a:lvl8pPr rtl="0">
              <a:defRPr sz="3600"/>
            </a:lvl8pPr>
            <a:lvl9pPr rtl="0">
              <a:defRPr sz="3600"/>
            </a:lvl9pPr>
          </a:lstStyle>
          <a:p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ColTx" type="twoColTx">
  <p:cSld name="twoColTx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/>
        </p:nvSpPr>
        <p:spPr>
          <a:xfrm>
            <a:off x="0" y="0"/>
            <a:ext cx="9144000" cy="1532999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endParaRPr/>
          </a:p>
        </p:txBody>
      </p:sp>
      <p:cxnSp>
        <p:nvCxnSpPr>
          <p:cNvPr id="19" name="Shape 19"/>
          <p:cNvCxnSpPr/>
          <p:nvPr/>
        </p:nvCxnSpPr>
        <p:spPr>
          <a:xfrm>
            <a:off x="0" y="1503833"/>
            <a:ext cx="9144000" cy="0"/>
          </a:xfrm>
          <a:prstGeom prst="straightConnector1">
            <a:avLst/>
          </a:prstGeom>
          <a:noFill/>
          <a:ln w="57150" cap="flat">
            <a:solidFill>
              <a:srgbClr val="000000">
                <a:alpha val="14901"/>
              </a:srgbClr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20" name="Shape 20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21" name="Shape 21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3994500" cy="4967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>
            <a:endParaRPr/>
          </a:p>
        </p:txBody>
      </p:sp>
      <p:sp>
        <p:nvSpPr>
          <p:cNvPr id="22" name="Shape 22"/>
          <p:cNvSpPr txBox="1">
            <a:spLocks noGrp="1"/>
          </p:cNvSpPr>
          <p:nvPr>
            <p:ph type="body" idx="2"/>
          </p:nvPr>
        </p:nvSpPr>
        <p:spPr>
          <a:xfrm>
            <a:off x="4692273" y="1600200"/>
            <a:ext cx="3994500" cy="4967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Only" type="titleOnly">
  <p:cSld name="titleOnly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>
            <a:off x="0" y="0"/>
            <a:ext cx="9144000" cy="1532999"/>
          </a:xfrm>
          <a:prstGeom prst="rect">
            <a:avLst/>
          </a:prstGeom>
          <a:solidFill>
            <a:srgbClr val="2388DB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endParaRPr/>
          </a:p>
        </p:txBody>
      </p:sp>
      <p:cxnSp>
        <p:nvCxnSpPr>
          <p:cNvPr id="25" name="Shape 25"/>
          <p:cNvCxnSpPr/>
          <p:nvPr/>
        </p:nvCxnSpPr>
        <p:spPr>
          <a:xfrm>
            <a:off x="0" y="1503833"/>
            <a:ext cx="9144000" cy="0"/>
          </a:xfrm>
          <a:prstGeom prst="straightConnector1">
            <a:avLst/>
          </a:prstGeom>
          <a:noFill/>
          <a:ln w="57150" cap="flat">
            <a:solidFill>
              <a:srgbClr val="000000">
                <a:alpha val="14901"/>
              </a:srgbClr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_ONLY">
  <p:cSld name="CAPTION_ONLY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>
            <a:spLocks noGrp="1"/>
          </p:cNvSpPr>
          <p:nvPr>
            <p:ph type="body" idx="1"/>
          </p:nvPr>
        </p:nvSpPr>
        <p:spPr>
          <a:xfrm>
            <a:off x="457200" y="5875078"/>
            <a:ext cx="8229600" cy="692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8575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66666"/>
              <a:buFont typeface="Arial"/>
              <a:buChar char="•"/>
              <a:defRPr sz="1800" b="0">
                <a:solidFill>
                  <a:schemeClr val="dk2"/>
                </a:solidFill>
              </a:defRPr>
            </a:lvl1pPr>
            <a:lvl2pPr marL="28575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Courier New"/>
              <a:buChar char="o"/>
              <a:defRPr sz="1800" b="0">
                <a:solidFill>
                  <a:schemeClr val="dk2"/>
                </a:solidFill>
              </a:defRPr>
            </a:lvl2pPr>
            <a:lvl3pPr marL="28575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Wingdings"/>
              <a:buChar char="§"/>
              <a:defRPr sz="1800" b="0">
                <a:solidFill>
                  <a:schemeClr val="dk2"/>
                </a:solidFill>
              </a:defRPr>
            </a:lvl3pPr>
            <a:lvl4pPr marL="28575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66666"/>
              <a:buFont typeface="Arial"/>
              <a:buChar char="•"/>
              <a:defRPr sz="1800" b="0">
                <a:solidFill>
                  <a:schemeClr val="dk2"/>
                </a:solidFill>
              </a:defRPr>
            </a:lvl4pPr>
            <a:lvl5pPr marL="28575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Courier New"/>
              <a:buChar char="o"/>
              <a:defRPr sz="1800" b="0">
                <a:solidFill>
                  <a:schemeClr val="dk2"/>
                </a:solidFill>
              </a:defRPr>
            </a:lvl5pPr>
            <a:lvl6pPr marL="28575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Wingdings"/>
              <a:buChar char="§"/>
              <a:defRPr sz="1800" b="0">
                <a:solidFill>
                  <a:schemeClr val="dk2"/>
                </a:solidFill>
              </a:defRPr>
            </a:lvl6pPr>
            <a:lvl7pPr marL="28575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66666"/>
              <a:buFont typeface="Arial"/>
              <a:buChar char="•"/>
              <a:defRPr sz="1800" b="0">
                <a:solidFill>
                  <a:schemeClr val="dk2"/>
                </a:solidFill>
              </a:defRPr>
            </a:lvl7pPr>
            <a:lvl8pPr marL="28575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Courier New"/>
              <a:buChar char="o"/>
              <a:defRPr sz="1800" b="0">
                <a:solidFill>
                  <a:schemeClr val="dk2"/>
                </a:solidFill>
              </a:defRPr>
            </a:lvl8pPr>
            <a:lvl9pPr marL="285750" indent="-2857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Wingdings"/>
              <a:buChar char="§"/>
              <a:defRPr sz="1800" b="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29" name="Shape 29"/>
          <p:cNvSpPr/>
          <p:nvPr/>
        </p:nvSpPr>
        <p:spPr>
          <a:xfrm>
            <a:off x="4274" y="0"/>
            <a:ext cx="9144000" cy="5875200"/>
          </a:xfrm>
          <a:prstGeom prst="rect">
            <a:avLst/>
          </a:prstGeom>
          <a:solidFill>
            <a:srgbClr val="2388DB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endParaRPr/>
          </a:p>
        </p:txBody>
      </p:sp>
      <p:cxnSp>
        <p:nvCxnSpPr>
          <p:cNvPr id="30" name="Shape 30"/>
          <p:cNvCxnSpPr/>
          <p:nvPr/>
        </p:nvCxnSpPr>
        <p:spPr>
          <a:xfrm>
            <a:off x="0" y="5845828"/>
            <a:ext cx="9144000" cy="0"/>
          </a:xfrm>
          <a:prstGeom prst="straightConnector1">
            <a:avLst/>
          </a:prstGeom>
          <a:noFill/>
          <a:ln w="57150" cap="flat">
            <a:solidFill>
              <a:srgbClr val="000000">
                <a:alpha val="14901"/>
              </a:srgbClr>
            </a:solidFill>
            <a:prstDash val="solid"/>
            <a:round/>
            <a:headEnd type="none" w="med" len="med"/>
            <a:tailEnd type="none" w="med" len="med"/>
          </a:ln>
        </p:spPr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dk2"/>
        </a:solidFill>
        <a:effectLst/>
      </p:bgPr>
    </p:bg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indent="2286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indent="2286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indent="2286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indent="2286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indent="2286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indent="2286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indent="2286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indent="2286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indent="228600" algn="l" rtl="0">
              <a:spcBef>
                <a:spcPts val="0"/>
              </a:spcBef>
              <a:buClr>
                <a:schemeClr val="lt1"/>
              </a:buClr>
              <a:buSzPct val="100000"/>
              <a:buFont typeface="Arial"/>
              <a:buNone/>
              <a:defRPr sz="3600" b="1" i="0" u="none" strike="noStrike" cap="none" baseline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indent="-342900" algn="l" rtl="0">
              <a:spcBef>
                <a:spcPts val="600"/>
              </a:spcBef>
              <a:buClr>
                <a:schemeClr val="dk1"/>
              </a:buClr>
              <a:buSzPct val="166666"/>
              <a:buFont typeface="Arial"/>
              <a:buChar char="•"/>
              <a:defRPr sz="30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742950" indent="-285750" algn="l" rtl="0">
              <a:spcBef>
                <a:spcPts val="480"/>
              </a:spcBef>
              <a:buClr>
                <a:schemeClr val="dk1"/>
              </a:buClr>
              <a:buSzPct val="100000"/>
              <a:buFont typeface="Courier New"/>
              <a:buChar char="o"/>
              <a:defRPr sz="24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143000" indent="-228600" algn="l" rtl="0">
              <a:spcBef>
                <a:spcPts val="480"/>
              </a:spcBef>
              <a:buClr>
                <a:schemeClr val="dk1"/>
              </a:buClr>
              <a:buSzPct val="100000"/>
              <a:buFont typeface="Wingdings"/>
              <a:buChar char="§"/>
              <a:defRPr sz="24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600200" indent="-228600" algn="l" rtl="0">
              <a:spcBef>
                <a:spcPts val="360"/>
              </a:spcBef>
              <a:buClr>
                <a:schemeClr val="dk1"/>
              </a:buClr>
              <a:buSzPct val="166666"/>
              <a:buFont typeface="Arial"/>
              <a:buChar char="•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057400" indent="-228600" algn="l" rtl="0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514600" indent="-228600" algn="l" rtl="0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2971800" indent="-228600" algn="l" rtl="0">
              <a:spcBef>
                <a:spcPts val="360"/>
              </a:spcBef>
              <a:buClr>
                <a:schemeClr val="dk1"/>
              </a:buClr>
              <a:buSzPct val="166666"/>
              <a:buFont typeface="Arial"/>
              <a:buChar char="•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429000" indent="-228600" algn="l" rtl="0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3886200" indent="-228600" algn="l" rtl="0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sz="1800" b="0" i="0" u="none" strike="noStrike" cap="none" baseline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www.nycvap.wikispaces.com" TargetMode="Externa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learnnyc.wikispaces.com/" TargetMode="Externa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>
            <a:spLocks noGrp="1"/>
          </p:cNvSpPr>
          <p:nvPr>
            <p:ph type="ctrTitle"/>
          </p:nvPr>
        </p:nvSpPr>
        <p:spPr>
          <a:xfrm>
            <a:off x="197177" y="152400"/>
            <a:ext cx="8561099" cy="44957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algn="ctr" rtl="0">
              <a:buNone/>
            </a:pPr>
            <a:r>
              <a:rPr lang="en" sz="4800" dirty="0"/>
              <a:t>
iLearnNYC Virtual Advanced </a:t>
            </a:r>
          </a:p>
          <a:p>
            <a:pPr lvl="0" algn="ctr" rtl="0">
              <a:buNone/>
            </a:pPr>
            <a:r>
              <a:rPr lang="en" sz="4800" dirty="0"/>
              <a:t>Placement (VAP) </a:t>
            </a:r>
          </a:p>
          <a:p>
            <a:pPr lvl="0" algn="ctr" rtl="0">
              <a:buNone/>
            </a:pPr>
            <a:r>
              <a:rPr lang="en" dirty="0"/>
              <a:t>Info Session </a:t>
            </a:r>
          </a:p>
          <a:p>
            <a:pPr lvl="0" algn="ctr" rtl="0">
              <a:buNone/>
            </a:pPr>
            <a:r>
              <a:rPr lang="en" dirty="0"/>
              <a:t>for Teachers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 sz="4800"/>
              <a:t>Teacher Expectations</a:t>
            </a:r>
          </a:p>
        </p:txBody>
      </p:sp>
      <p:sp>
        <p:nvSpPr>
          <p:cNvPr id="81" name="Shape 81"/>
          <p:cNvSpPr txBox="1">
            <a:spLocks noGrp="1"/>
          </p:cNvSpPr>
          <p:nvPr>
            <p:ph type="body" idx="1"/>
          </p:nvPr>
        </p:nvSpPr>
        <p:spPr>
          <a:xfrm>
            <a:off x="152400" y="1447800"/>
            <a:ext cx="8839200" cy="51201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dirty="0"/>
              <a:t>Commit to completing program</a:t>
            </a:r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dirty="0"/>
              <a:t>Attend PD and meetings</a:t>
            </a:r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dirty="0"/>
              <a:t>Use the iLearnNYC learning environment -Desire to Learn (D2L)</a:t>
            </a:r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dirty="0"/>
              <a:t>Use a blended or online format for teaching</a:t>
            </a:r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dirty="0"/>
              <a:t>Participate in evaluation process (ie. survey/observations)</a:t>
            </a:r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dirty="0"/>
              <a:t>Share experience</a:t>
            </a:r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dirty="0"/>
              <a:t>Failure to complete program will result in </a:t>
            </a:r>
            <a:r>
              <a:rPr lang="en"/>
              <a:t>equipment </a:t>
            </a:r>
            <a:r>
              <a:rPr lang="en" smtClean="0"/>
              <a:t>return</a:t>
            </a:r>
            <a:endParaRPr lang="en" dirty="0"/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 sz="4800"/>
              <a:t>Next Steps</a:t>
            </a:r>
          </a:p>
        </p:txBody>
      </p:sp>
      <p:sp>
        <p:nvSpPr>
          <p:cNvPr id="87" name="Shape 87"/>
          <p:cNvSpPr txBox="1">
            <a:spLocks noGrp="1"/>
          </p:cNvSpPr>
          <p:nvPr>
            <p:ph type="body" idx="1"/>
          </p:nvPr>
        </p:nvSpPr>
        <p:spPr>
          <a:xfrm>
            <a:off x="228600" y="1447800"/>
            <a:ext cx="8763000" cy="54102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dirty="0"/>
              <a:t>Visit the VAP Wiki at: </a:t>
            </a:r>
          </a:p>
          <a:p>
            <a:pPr marL="914400" lvl="0" indent="0" rtl="0">
              <a:buNone/>
            </a:pPr>
            <a:r>
              <a:rPr lang="en" b="1" i="1" dirty="0"/>
              <a:t>www.nycvap.wikispaces.com</a:t>
            </a:r>
          </a:p>
          <a:p>
            <a:pPr marL="914400" lvl="1" indent="-419100" rtl="0">
              <a:buClr>
                <a:schemeClr val="dk1"/>
              </a:buClr>
              <a:buSzPct val="100000"/>
              <a:buFont typeface="Courier New"/>
              <a:buChar char="o"/>
            </a:pPr>
            <a:r>
              <a:rPr lang="en" sz="3000" dirty="0"/>
              <a:t>Register for:</a:t>
            </a:r>
          </a:p>
          <a:p>
            <a:pPr marL="1371600" lvl="2" indent="-419100" rtl="0">
              <a:buClr>
                <a:schemeClr val="dk1"/>
              </a:buClr>
              <a:buSzPct val="100000"/>
              <a:buFont typeface="Wingdings"/>
              <a:buChar char="§"/>
            </a:pPr>
            <a:r>
              <a:rPr lang="en" sz="3000" dirty="0"/>
              <a:t>College Board </a:t>
            </a:r>
            <a:r>
              <a:rPr lang="en" sz="3000" dirty="0" smtClean="0"/>
              <a:t>May 20</a:t>
            </a:r>
            <a:r>
              <a:rPr lang="en" sz="3000" baseline="30000" dirty="0" smtClean="0"/>
              <a:t>th</a:t>
            </a:r>
            <a:r>
              <a:rPr lang="en" sz="3000" dirty="0" smtClean="0"/>
              <a:t> &amp; June </a:t>
            </a:r>
            <a:r>
              <a:rPr lang="en" sz="3000" dirty="0"/>
              <a:t>6th PD</a:t>
            </a:r>
          </a:p>
          <a:p>
            <a:pPr marL="1371600" lvl="2" indent="-419100" rtl="0">
              <a:buClr>
                <a:schemeClr val="dk1"/>
              </a:buClr>
              <a:buSzPct val="100000"/>
              <a:buFont typeface="Wingdings"/>
              <a:buChar char="§"/>
            </a:pPr>
            <a:r>
              <a:rPr lang="en" sz="3000" dirty="0"/>
              <a:t>EdTech Leaders Online virtual PD for each cohort</a:t>
            </a:r>
          </a:p>
          <a:p>
            <a:pPr marL="1371600" lvl="2" indent="-419100" rtl="0">
              <a:buClr>
                <a:schemeClr val="dk1"/>
              </a:buClr>
              <a:buSzPct val="100000"/>
              <a:buFont typeface="Wingdings"/>
              <a:buChar char="§"/>
            </a:pPr>
            <a:r>
              <a:rPr lang="en" sz="3000" dirty="0"/>
              <a:t>iLead for Teachers </a:t>
            </a:r>
            <a:r>
              <a:rPr lang="en" sz="3000" dirty="0" smtClean="0"/>
              <a:t>PD</a:t>
            </a:r>
          </a:p>
          <a:p>
            <a:pPr marL="1371600" lvl="2" indent="-419100" rtl="0">
              <a:buClr>
                <a:schemeClr val="dk1"/>
              </a:buClr>
              <a:buSzPct val="100000"/>
              <a:buFont typeface="Wingdings"/>
              <a:buChar char="§"/>
            </a:pPr>
            <a:r>
              <a:rPr lang="en" sz="3000" dirty="0" smtClean="0"/>
              <a:t>iLearnNYC PD at </a:t>
            </a:r>
            <a:r>
              <a:rPr lang="en" sz="3000" b="1" i="1" dirty="0" smtClean="0"/>
              <a:t>www.ilearnnyc.wikispaces.com</a:t>
            </a:r>
          </a:p>
          <a:p>
            <a:pPr marL="1371600" lvl="2" indent="-419100" rtl="0">
              <a:buClr>
                <a:schemeClr val="dk1"/>
              </a:buClr>
              <a:buSzPct val="100000"/>
              <a:buFont typeface="Wingdings"/>
              <a:buChar char="§"/>
            </a:pPr>
            <a:r>
              <a:rPr lang="en" sz="3000" dirty="0" smtClean="0"/>
              <a:t>College Board Institute August 26-29 </a:t>
            </a:r>
            <a:endParaRPr lang="en" sz="3000" dirty="0"/>
          </a:p>
        </p:txBody>
      </p:sp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 sz="4800"/>
              <a:t>Contacts</a:t>
            </a:r>
          </a:p>
        </p:txBody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249876" y="1600200"/>
            <a:ext cx="8651400" cy="4967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algn="ctr" rtl="0">
              <a:buNone/>
            </a:pPr>
            <a:r>
              <a:rPr lang="en" sz="3600" b="1" u="sng">
                <a:solidFill>
                  <a:schemeClr val="hlink"/>
                </a:solidFill>
                <a:hlinkClick r:id="rId3"/>
              </a:rPr>
              <a:t>www.nycvap.wikispaces.com</a:t>
            </a:r>
          </a:p>
          <a:p>
            <a:endParaRPr lang="en" sz="3600" b="1" u="sng">
              <a:solidFill>
                <a:schemeClr val="hlink"/>
              </a:solidFill>
              <a:hlinkClick r:id="rId3"/>
            </a:endParaRPr>
          </a:p>
          <a:p>
            <a:pPr lvl="0" algn="ctr" rtl="0">
              <a:buNone/>
            </a:pPr>
            <a:r>
              <a:rPr lang="en" b="1"/>
              <a:t>Celine Azoulay-Lewin, Executive Director</a:t>
            </a:r>
          </a:p>
          <a:p>
            <a:pPr lvl="0" algn="ctr" rtl="0">
              <a:buNone/>
            </a:pPr>
            <a:r>
              <a:rPr lang="en"/>
              <a:t>cazoula@schools.nyc.gov</a:t>
            </a:r>
          </a:p>
          <a:p>
            <a:pPr lvl="0" algn="ctr" rtl="0">
              <a:buNone/>
            </a:pPr>
            <a:r>
              <a:rPr lang="en" b="1"/>
              <a:t>Allison Sciandra, Project Director</a:t>
            </a:r>
          </a:p>
          <a:p>
            <a:pPr lvl="0" algn="ctr" rtl="0">
              <a:buNone/>
            </a:pPr>
            <a:r>
              <a:rPr lang="en"/>
              <a:t>asciand@schools.nyc.gov</a:t>
            </a:r>
          </a:p>
          <a:p>
            <a:pPr lvl="0" algn="ctr" rtl="0">
              <a:buNone/>
            </a:pPr>
            <a:r>
              <a:rPr lang="en" b="1"/>
              <a:t>Valrie Edwards, VAP Implementation Manager</a:t>
            </a:r>
          </a:p>
          <a:p>
            <a:pPr lvl="0" algn="ctr" rtl="0">
              <a:buNone/>
            </a:pPr>
            <a:r>
              <a:rPr lang="en"/>
              <a:t>vedwards@schools.nyc.gov</a:t>
            </a:r>
          </a:p>
          <a:p>
            <a:pPr algn="ctr">
              <a:buNone/>
            </a:pPr>
            <a:r>
              <a:rPr lang="en"/>
              <a:t>917.689.7025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74637"/>
            <a:ext cx="9144000" cy="1143000"/>
          </a:xfrm>
        </p:spPr>
        <p:txBody>
          <a:bodyPr/>
          <a:lstStyle/>
          <a:p>
            <a:r>
              <a:rPr lang="en-US" dirty="0" smtClean="0"/>
              <a:t>Limited Access to AP Courses in NYC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" y="1447800"/>
            <a:ext cx="8839200" cy="5410200"/>
          </a:xfrm>
        </p:spPr>
        <p:txBody>
          <a:bodyPr/>
          <a:lstStyle/>
          <a:p>
            <a:pPr marL="139700" lvl="0" indent="0" algn="just">
              <a:lnSpc>
                <a:spcPct val="115000"/>
              </a:lnSpc>
              <a:buClr>
                <a:srgbClr val="000000"/>
              </a:buClr>
              <a:buSzPct val="212121"/>
              <a:buNone/>
            </a:pPr>
            <a:r>
              <a:rPr lang="en" sz="2800" dirty="0"/>
              <a:t>More than half of NYC’s high schools do not offer Advanced Placement courses or </a:t>
            </a:r>
            <a:r>
              <a:rPr lang="en" sz="2800" dirty="0" smtClean="0"/>
              <a:t>students have </a:t>
            </a:r>
            <a:r>
              <a:rPr lang="en" sz="2800" dirty="0"/>
              <a:t>difficulty gaining access to AP courses and exams </a:t>
            </a:r>
            <a:r>
              <a:rPr lang="en" sz="2800" dirty="0" smtClean="0"/>
              <a:t>due to:</a:t>
            </a:r>
            <a:endParaRPr lang="en" sz="2800" dirty="0"/>
          </a:p>
          <a:p>
            <a:pPr marL="914400" lvl="1" indent="-317500" algn="just">
              <a:lnSpc>
                <a:spcPct val="115000"/>
              </a:lnSpc>
              <a:buClr>
                <a:srgbClr val="000000"/>
              </a:buClr>
              <a:buSzPct val="127272"/>
            </a:pPr>
            <a:r>
              <a:rPr lang="en" sz="2000" dirty="0"/>
              <a:t>lack of qualified AP teachers,</a:t>
            </a:r>
          </a:p>
          <a:p>
            <a:pPr marL="914400" lvl="1" indent="-317500" algn="just">
              <a:lnSpc>
                <a:spcPct val="115000"/>
              </a:lnSpc>
              <a:buClr>
                <a:srgbClr val="000000"/>
              </a:buClr>
              <a:buSzPct val="127272"/>
            </a:pPr>
            <a:r>
              <a:rPr lang="en" sz="2000" dirty="0"/>
              <a:t>Small Learning Communities with minimal access to variety of course offerings,</a:t>
            </a:r>
          </a:p>
          <a:p>
            <a:pPr marL="914400" lvl="1" indent="-317500" algn="just">
              <a:lnSpc>
                <a:spcPct val="115000"/>
              </a:lnSpc>
              <a:buClr>
                <a:srgbClr val="000000"/>
              </a:buClr>
              <a:buSzPct val="127272"/>
            </a:pPr>
            <a:r>
              <a:rPr lang="en" sz="2000" dirty="0"/>
              <a:t>failure of underrepresented students to be identified for AP course placement,</a:t>
            </a:r>
          </a:p>
          <a:p>
            <a:pPr marL="914400" lvl="1" indent="-317500" algn="just">
              <a:lnSpc>
                <a:spcPct val="115000"/>
              </a:lnSpc>
              <a:buClr>
                <a:srgbClr val="000000"/>
              </a:buClr>
              <a:buSzPct val="127272"/>
            </a:pPr>
            <a:r>
              <a:rPr lang="en" sz="2000" dirty="0"/>
              <a:t>overall lack of cost effective virtual learning opportunities in AP studies.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80140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 txBox="1"/>
          <p:nvPr/>
        </p:nvSpPr>
        <p:spPr>
          <a:xfrm>
            <a:off x="134397" y="1740683"/>
            <a:ext cx="8926800" cy="48255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marL="457200" lvl="0" indent="-317500" rtl="0">
              <a:lnSpc>
                <a:spcPct val="150000"/>
              </a:lnSpc>
              <a:buClr>
                <a:srgbClr val="000000"/>
              </a:buClr>
              <a:buSzPct val="97222"/>
              <a:buFont typeface="Arial"/>
              <a:buChar char="•"/>
            </a:pPr>
            <a:r>
              <a:rPr lang="en" sz="2400"/>
              <a:t>To improve access to virtual AP courses for low-income &amp; minority students.</a:t>
            </a:r>
          </a:p>
          <a:p>
            <a:pPr marL="457200" lvl="0" indent="-317500" rtl="0">
              <a:lnSpc>
                <a:spcPct val="150000"/>
              </a:lnSpc>
              <a:buClr>
                <a:srgbClr val="000000"/>
              </a:buClr>
              <a:buSzPct val="97222"/>
              <a:buFont typeface="Arial"/>
              <a:buChar char="•"/>
            </a:pPr>
            <a:r>
              <a:rPr lang="en" sz="2400"/>
              <a:t>To provide professional development to selected teachers to develop, conduct, and support virtual advanced placement courses </a:t>
            </a:r>
          </a:p>
          <a:p>
            <a:pPr marL="457200" lvl="0" indent="-317500" rtl="0">
              <a:lnSpc>
                <a:spcPct val="150000"/>
              </a:lnSpc>
              <a:buClr>
                <a:srgbClr val="000000"/>
              </a:buClr>
              <a:buSzPct val="97222"/>
              <a:buFont typeface="Arial"/>
              <a:buChar char="•"/>
            </a:pPr>
            <a:r>
              <a:rPr lang="en" sz="2400"/>
              <a:t>To increase the number of virtual AP courses for the NYSED AP repository to be shared statewide.</a:t>
            </a:r>
          </a:p>
          <a:p>
            <a:endParaRPr lang="en" sz="2400"/>
          </a:p>
        </p:txBody>
      </p:sp>
      <p:sp>
        <p:nvSpPr>
          <p:cNvPr id="39" name="Shape 39"/>
          <p:cNvSpPr txBox="1"/>
          <p:nvPr/>
        </p:nvSpPr>
        <p:spPr>
          <a:xfrm>
            <a:off x="385767" y="557202"/>
            <a:ext cx="8220899" cy="831600"/>
          </a:xfrm>
          <a:prstGeom prst="rect">
            <a:avLst/>
          </a:prstGeom>
          <a:noFill/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en" sz="4800" b="1">
                <a:solidFill>
                  <a:srgbClr val="FFFFFF"/>
                </a:solidFill>
              </a:rPr>
              <a:t>VAP Goals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 sz="4800"/>
              <a:t>Grant Timeline</a:t>
            </a:r>
          </a:p>
        </p:txBody>
      </p:sp>
      <p:graphicFrame>
        <p:nvGraphicFramePr>
          <p:cNvPr id="45" name="Shape 45"/>
          <p:cNvGraphicFramePr/>
          <p:nvPr>
            <p:extLst>
              <p:ext uri="{D42A27DB-BD31-4B8C-83A1-F6EECF244321}">
                <p14:modId xmlns:p14="http://schemas.microsoft.com/office/powerpoint/2010/main" val="75634196"/>
              </p:ext>
            </p:extLst>
          </p:nvPr>
        </p:nvGraphicFramePr>
        <p:xfrm>
          <a:off x="1039725" y="1784275"/>
          <a:ext cx="7188525" cy="4678530"/>
        </p:xfrm>
        <a:graphic>
          <a:graphicData uri="http://schemas.openxmlformats.org/drawingml/2006/table">
            <a:tbl>
              <a:tblPr>
                <a:noFill/>
                <a:tableStyleId>{E8AA91C1-BB7C-41DB-B463-9FFCD0B62D1A}</a:tableStyleId>
              </a:tblPr>
              <a:tblGrid>
                <a:gridCol w="2438400"/>
                <a:gridCol w="4750125"/>
              </a:tblGrid>
              <a:tr h="476250">
                <a:tc>
                  <a:txBody>
                    <a:bodyPr/>
                    <a:lstStyle/>
                    <a:p>
                      <a:pPr lvl="0" rtl="0">
                        <a:lnSpc>
                          <a:spcPct val="115000"/>
                        </a:lnSpc>
                        <a:buNone/>
                      </a:pPr>
                      <a:r>
                        <a:rPr lang="en" sz="2000" dirty="0" smtClean="0"/>
                        <a:t>Jan 2013</a:t>
                      </a:r>
                      <a:endParaRPr lang="en" sz="2000" dirty="0"/>
                    </a:p>
                  </a:txBody>
                  <a:tcPr marL="91425" marR="91425" marT="91425" marB="91425">
                    <a:lnL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lnSpc>
                          <a:spcPct val="115000"/>
                        </a:lnSpc>
                        <a:buNone/>
                      </a:pPr>
                      <a:r>
                        <a:rPr lang="en" sz="2000"/>
                        <a:t>Grant begins</a:t>
                      </a:r>
                    </a:p>
                  </a:txBody>
                  <a:tcPr marL="91425" marR="91425" marT="91425" marB="91425">
                    <a:lnL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28650">
                <a:tc>
                  <a:txBody>
                    <a:bodyPr/>
                    <a:lstStyle/>
                    <a:p>
                      <a:pPr lvl="0" rtl="0">
                        <a:lnSpc>
                          <a:spcPct val="115000"/>
                        </a:lnSpc>
                        <a:buNone/>
                      </a:pPr>
                      <a:r>
                        <a:rPr lang="en" sz="2000" dirty="0" smtClean="0"/>
                        <a:t>April</a:t>
                      </a:r>
                      <a:r>
                        <a:rPr lang="en" sz="2000" baseline="0" dirty="0" smtClean="0"/>
                        <a:t> 2</a:t>
                      </a:r>
                      <a:r>
                        <a:rPr lang="en" sz="2000" dirty="0" smtClean="0"/>
                        <a:t>013– </a:t>
                      </a:r>
                      <a:r>
                        <a:rPr lang="en" sz="2000" dirty="0"/>
                        <a:t>August 2014</a:t>
                      </a:r>
                    </a:p>
                  </a:txBody>
                  <a:tcPr marL="91425" marR="91425" marT="91425" marB="91425">
                    <a:lnL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lnSpc>
                          <a:spcPct val="115000"/>
                        </a:lnSpc>
                        <a:buNone/>
                      </a:pPr>
                      <a:r>
                        <a:rPr lang="en" sz="2000"/>
                        <a:t>PD by College Board, EdTech Leaders Online &amp; iLearnNYC</a:t>
                      </a:r>
                    </a:p>
                  </a:txBody>
                  <a:tcPr marL="91425" marR="91425" marT="91425" marB="91425">
                    <a:lnL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09625">
                <a:tc rowSpan="2">
                  <a:txBody>
                    <a:bodyPr/>
                    <a:lstStyle/>
                    <a:p>
                      <a:pPr lvl="0" rtl="0">
                        <a:lnSpc>
                          <a:spcPct val="115000"/>
                        </a:lnSpc>
                        <a:buNone/>
                      </a:pPr>
                      <a:r>
                        <a:rPr lang="en" sz="2000" dirty="0" smtClean="0"/>
                        <a:t>Jan.</a:t>
                      </a:r>
                      <a:r>
                        <a:rPr lang="en" sz="2000" baseline="0" dirty="0" smtClean="0"/>
                        <a:t> </a:t>
                      </a:r>
                      <a:r>
                        <a:rPr lang="en" sz="2000" dirty="0" smtClean="0"/>
                        <a:t>2013 </a:t>
                      </a:r>
                      <a:r>
                        <a:rPr lang="en" sz="2000" dirty="0"/>
                        <a:t>– June 2014</a:t>
                      </a:r>
                    </a:p>
                  </a:txBody>
                  <a:tcPr marL="91425" marR="91425" marT="91425" marB="91425">
                    <a:lnL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lnSpc>
                          <a:spcPct val="115000"/>
                        </a:lnSpc>
                        <a:buNone/>
                      </a:pPr>
                      <a:r>
                        <a:rPr lang="en" sz="2000"/>
                        <a:t>Implement AP courses &amp; develop AP courses</a:t>
                      </a:r>
                    </a:p>
                  </a:txBody>
                  <a:tcPr marL="91425" marR="91425" marT="91425" marB="91425">
                    <a:lnL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286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rtl="0">
                        <a:lnSpc>
                          <a:spcPct val="115000"/>
                        </a:lnSpc>
                        <a:buNone/>
                      </a:pPr>
                      <a:r>
                        <a:rPr lang="en" sz="2000"/>
                        <a:t>Establish District Policy Committee and Critical Peer Review Committee</a:t>
                      </a:r>
                    </a:p>
                  </a:txBody>
                  <a:tcPr marL="91425" marR="91425" marT="91425" marB="91425">
                    <a:lnL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28650">
                <a:tc>
                  <a:txBody>
                    <a:bodyPr/>
                    <a:lstStyle/>
                    <a:p>
                      <a:pPr lvl="0" rtl="0">
                        <a:lnSpc>
                          <a:spcPct val="115000"/>
                        </a:lnSpc>
                        <a:buNone/>
                      </a:pPr>
                      <a:r>
                        <a:rPr lang="en" sz="2000"/>
                        <a:t>Summer 2014</a:t>
                      </a:r>
                    </a:p>
                  </a:txBody>
                  <a:tcPr marL="91425" marR="91425" marT="91425" marB="91425">
                    <a:lnL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lnSpc>
                          <a:spcPct val="115000"/>
                        </a:lnSpc>
                        <a:buNone/>
                      </a:pPr>
                      <a:r>
                        <a:rPr lang="en" sz="2000"/>
                        <a:t>PD for second round of cohorts- pending fund availability</a:t>
                      </a:r>
                    </a:p>
                  </a:txBody>
                  <a:tcPr marL="91425" marR="91425" marT="91425" marB="91425">
                    <a:lnL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9600">
                <a:tc>
                  <a:txBody>
                    <a:bodyPr/>
                    <a:lstStyle/>
                    <a:p>
                      <a:pPr lvl="0" rtl="0">
                        <a:lnSpc>
                          <a:spcPct val="115000"/>
                        </a:lnSpc>
                        <a:buNone/>
                      </a:pPr>
                      <a:r>
                        <a:rPr lang="en" sz="2000"/>
                        <a:t>August 2014</a:t>
                      </a:r>
                    </a:p>
                  </a:txBody>
                  <a:tcPr marL="91425" marR="91425" marT="91425" marB="91425">
                    <a:lnL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lnSpc>
                          <a:spcPct val="115000"/>
                        </a:lnSpc>
                        <a:buNone/>
                      </a:pPr>
                      <a:r>
                        <a:rPr lang="en" sz="2000"/>
                        <a:t>Grant ends</a:t>
                      </a:r>
                    </a:p>
                  </a:txBody>
                  <a:tcPr marL="91425" marR="91425" marT="91425" marB="91425">
                    <a:lnL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>
                      <a:solidFill>
                        <a:schemeClr val="dk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 sz="4800"/>
              <a:t>Cohort 1 Teachers</a:t>
            </a:r>
          </a:p>
        </p:txBody>
      </p:sp>
      <p:sp>
        <p:nvSpPr>
          <p:cNvPr id="51" name="Shape 51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>
                <a:solidFill>
                  <a:srgbClr val="000000"/>
                </a:solidFill>
              </a:rPr>
              <a:t>Virtual (online or blended) AP teachers who seek to deepen their content knowledge</a:t>
            </a:r>
          </a:p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>
                <a:solidFill>
                  <a:srgbClr val="000000"/>
                </a:solidFill>
              </a:rPr>
              <a:t>Create College Board approved AP course</a:t>
            </a:r>
          </a:p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>
                <a:solidFill>
                  <a:srgbClr val="000000"/>
                </a:solidFill>
              </a:rPr>
              <a:t>Master the development of transferring AP content to a virtual learning environment</a:t>
            </a:r>
          </a:p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/>
              <a:t>Seek new technology tools to enhance virtual AP courses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" sz="4800"/>
              <a:t>Cohort 2 Teachers</a:t>
            </a:r>
          </a:p>
        </p:txBody>
      </p:sp>
      <p:sp>
        <p:nvSpPr>
          <p:cNvPr id="57" name="Shape 57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>
                <a:solidFill>
                  <a:srgbClr val="000000"/>
                </a:solidFill>
              </a:rPr>
              <a:t>AP teachers who have used the virtual resources available via iLearnNYC or any other Learning Management System (LMS)</a:t>
            </a:r>
          </a:p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>
                <a:solidFill>
                  <a:srgbClr val="000000"/>
                </a:solidFill>
              </a:rPr>
              <a:t>seek to strengthen their knowledge of virtual teaching and learning</a:t>
            </a:r>
          </a:p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>
                <a:solidFill>
                  <a:srgbClr val="000000"/>
                </a:solidFill>
              </a:rPr>
              <a:t>Want to customize their vendor-created course content</a:t>
            </a:r>
          </a:p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>
                <a:solidFill>
                  <a:srgbClr val="000000"/>
                </a:solidFill>
              </a:rPr>
              <a:t>Seek new technology tools to enhance virtual AP courses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" sz="4800"/>
              <a:t>Cohort 3 Teachers</a:t>
            </a:r>
          </a:p>
        </p:txBody>
      </p:sp>
      <p:sp>
        <p:nvSpPr>
          <p:cNvPr id="63" name="Shape 63"/>
          <p:cNvSpPr txBox="1">
            <a:spLocks noGrp="1"/>
          </p:cNvSpPr>
          <p:nvPr>
            <p:ph type="body" idx="1"/>
          </p:nvPr>
        </p:nvSpPr>
        <p:spPr>
          <a:xfrm>
            <a:off x="249876" y="1600200"/>
            <a:ext cx="8727300" cy="4967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>
                <a:solidFill>
                  <a:srgbClr val="000000"/>
                </a:solidFill>
              </a:rPr>
              <a:t>iLearnNYC high school teachers who plan to teach AP courses in the 2014-2015 school year</a:t>
            </a:r>
          </a:p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>
                <a:solidFill>
                  <a:srgbClr val="000000"/>
                </a:solidFill>
              </a:rPr>
              <a:t>AP teachers who have not taught in a blended or online environment or are just becoming acquainted with virtual courses and resources available to them through iLearnNYC</a:t>
            </a:r>
          </a:p>
          <a:p>
            <a:pPr marL="457200" lvl="0" indent="-4191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>
                <a:solidFill>
                  <a:srgbClr val="000000"/>
                </a:solidFill>
              </a:rPr>
              <a:t>Seek new technology tools to enhance virtual AP courses</a:t>
            </a:r>
          </a:p>
          <a:p>
            <a:endParaRPr lang="en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 txBox="1">
            <a:spLocks noGrp="1"/>
          </p:cNvSpPr>
          <p:nvPr>
            <p:ph type="title"/>
          </p:nvPr>
        </p:nvSpPr>
        <p:spPr>
          <a:xfrm>
            <a:off x="457199" y="686137"/>
            <a:ext cx="8229600" cy="7551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" sz="4800"/>
              <a:t>VAP Support to Teachers</a:t>
            </a:r>
          </a:p>
        </p:txBody>
      </p:sp>
      <p:sp>
        <p:nvSpPr>
          <p:cNvPr id="69" name="Shape 69"/>
          <p:cNvSpPr txBox="1">
            <a:spLocks noGrp="1"/>
          </p:cNvSpPr>
          <p:nvPr>
            <p:ph type="body" idx="1"/>
          </p:nvPr>
        </p:nvSpPr>
        <p:spPr>
          <a:xfrm>
            <a:off x="249876" y="1589815"/>
            <a:ext cx="8683799" cy="52037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/>
              <a:t>To help teachers develop rigorous AP content for delivery in a blended or online environment</a:t>
            </a:r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b="1"/>
              <a:t>PD</a:t>
            </a:r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/>
              <a:t>College Board</a:t>
            </a:r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/>
              <a:t>EdTech Leaders Online</a:t>
            </a:r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/>
              <a:t>iLearnNYC</a:t>
            </a:r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b="1"/>
              <a:t>Equipment</a:t>
            </a:r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b="1"/>
              <a:t>Laptop to school for teacher use</a:t>
            </a:r>
          </a:p>
          <a:p>
            <a:pPr marL="457200" lvl="0" indent="-4191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b="1"/>
              <a:t>Support</a:t>
            </a:r>
          </a:p>
          <a:p>
            <a:pPr marL="914400" lvl="0" indent="-3810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sz="2400"/>
              <a:t>VAP &amp; iLearnNYC Implementation Managers</a:t>
            </a:r>
          </a:p>
          <a:p>
            <a:endParaRPr lang="en" sz="2400"/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 txBox="1">
            <a:spLocks noGrp="1"/>
          </p:cNvSpPr>
          <p:nvPr>
            <p:ph type="title"/>
          </p:nvPr>
        </p:nvSpPr>
        <p:spPr>
          <a:xfrm>
            <a:off x="457199" y="686137"/>
            <a:ext cx="8229600" cy="7551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 sz="4800"/>
              <a:t>VAP PD</a:t>
            </a:r>
          </a:p>
        </p:txBody>
      </p:sp>
      <p:sp>
        <p:nvSpPr>
          <p:cNvPr id="75" name="Shape 75"/>
          <p:cNvSpPr txBox="1">
            <a:spLocks noGrp="1"/>
          </p:cNvSpPr>
          <p:nvPr>
            <p:ph type="body" idx="1"/>
          </p:nvPr>
        </p:nvSpPr>
        <p:spPr>
          <a:xfrm>
            <a:off x="76200" y="1447801"/>
            <a:ext cx="9067800" cy="5345814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3810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sz="1800" dirty="0"/>
              <a:t>College Board</a:t>
            </a:r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sz="1800" dirty="0" smtClean="0"/>
              <a:t>Effective Think Strategies for All Students – May 20th</a:t>
            </a:r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sz="1800" dirty="0" smtClean="0"/>
              <a:t>Getting </a:t>
            </a:r>
            <a:r>
              <a:rPr lang="en" sz="1800" dirty="0"/>
              <a:t>Your AP Course Started - June 6th @ 1865 Broadway, New York, NY 11123 for teachers</a:t>
            </a:r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sz="1800" dirty="0"/>
              <a:t>Summer Institute - August 26-29 @ Medgar Evers College Academy, Brooklyn, NY </a:t>
            </a:r>
            <a:r>
              <a:rPr lang="en" sz="1800" dirty="0" smtClean="0"/>
              <a:t> 11225</a:t>
            </a:r>
            <a:endParaRPr lang="en" sz="1800" dirty="0"/>
          </a:p>
          <a:p>
            <a:pPr marL="457200" lvl="0" indent="-3810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sz="1800" dirty="0"/>
              <a:t>EdTech Leaders Online</a:t>
            </a:r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sz="1800" dirty="0"/>
              <a:t>Online &amp; Blended Course Design for Cohort </a:t>
            </a:r>
            <a:r>
              <a:rPr lang="en" sz="1800" dirty="0" smtClean="0"/>
              <a:t>1- June 12</a:t>
            </a:r>
            <a:r>
              <a:rPr lang="en" sz="1800" baseline="30000" dirty="0" smtClean="0"/>
              <a:t>th</a:t>
            </a:r>
            <a:r>
              <a:rPr lang="en" sz="1800" dirty="0" smtClean="0"/>
              <a:t> online</a:t>
            </a:r>
            <a:endParaRPr lang="en" sz="1800" dirty="0"/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sz="1800" dirty="0"/>
              <a:t>Online Instructor Training for Cohort </a:t>
            </a:r>
            <a:r>
              <a:rPr lang="en" sz="1800" dirty="0" smtClean="0"/>
              <a:t>2 – June 19 th online</a:t>
            </a:r>
            <a:endParaRPr lang="en" sz="1800" dirty="0"/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sz="1800" dirty="0"/>
              <a:t>Blended Instructor Training for Cohort 3</a:t>
            </a:r>
            <a:r>
              <a:rPr lang="en" sz="1800" dirty="0" smtClean="0"/>
              <a:t>- June 19</a:t>
            </a:r>
            <a:r>
              <a:rPr lang="en" sz="1800" baseline="30000" dirty="0" smtClean="0"/>
              <a:t>th</a:t>
            </a:r>
            <a:r>
              <a:rPr lang="en" sz="1800" dirty="0" smtClean="0"/>
              <a:t> onliine</a:t>
            </a:r>
            <a:endParaRPr lang="en" sz="1800" dirty="0"/>
          </a:p>
          <a:p>
            <a:pPr marL="457200" lvl="0" indent="-3810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sz="1800" dirty="0"/>
              <a:t>iLead for teachers- for all </a:t>
            </a:r>
            <a:r>
              <a:rPr lang="en" sz="1800" dirty="0" smtClean="0"/>
              <a:t>teachers – May, July &amp; August</a:t>
            </a:r>
            <a:endParaRPr lang="en" sz="1800" dirty="0"/>
          </a:p>
          <a:p>
            <a:pPr marL="457200" lvl="0" indent="-381000" rtl="0">
              <a:buClr>
                <a:schemeClr val="dk1"/>
              </a:buClr>
              <a:buSzPct val="166666"/>
              <a:buFont typeface="Arial"/>
              <a:buChar char="•"/>
            </a:pPr>
            <a:r>
              <a:rPr lang="en" sz="1800" dirty="0"/>
              <a:t>iLearnNYC for teachers not already </a:t>
            </a:r>
            <a:r>
              <a:rPr lang="en" sz="1800" dirty="0" smtClean="0"/>
              <a:t>trained on the programs below and the Desire to Learn (D2L) platform– visit </a:t>
            </a:r>
            <a:r>
              <a:rPr lang="en" sz="1800" dirty="0" smtClean="0">
                <a:hlinkClick r:id="rId3"/>
              </a:rPr>
              <a:t>www.ilearnnyc.wikispaces.com</a:t>
            </a:r>
            <a:r>
              <a:rPr lang="en" sz="1800" dirty="0" smtClean="0"/>
              <a:t> for the schedule</a:t>
            </a:r>
            <a:endParaRPr lang="en" sz="1800" dirty="0"/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sz="1400" b="1" dirty="0"/>
              <a:t>AVENTA</a:t>
            </a:r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sz="1400" b="1" dirty="0"/>
              <a:t>APEX</a:t>
            </a:r>
          </a:p>
          <a:p>
            <a:pPr marL="914400" lvl="1" indent="-381000" rtl="0"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sz="1400" b="1" dirty="0" smtClean="0"/>
              <a:t>FLVS</a:t>
            </a:r>
            <a:endParaRPr lang="en" sz="1400" b="1" dirty="0"/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>
  <a:themeElements>
    <a:clrScheme name="Custom 233">
      <a:dk1>
        <a:srgbClr val="000000"/>
      </a:dk1>
      <a:lt1>
        <a:srgbClr val="FFFFFF"/>
      </a:lt1>
      <a:dk2>
        <a:srgbClr val="2388DB"/>
      </a:dk2>
      <a:lt2>
        <a:srgbClr val="BBD7F8"/>
      </a:lt2>
      <a:accent1>
        <a:srgbClr val="80B606"/>
      </a:accent1>
      <a:accent2>
        <a:srgbClr val="E29F1D"/>
      </a:accent2>
      <a:accent3>
        <a:srgbClr val="1D6FB2"/>
      </a:accent3>
      <a:accent4>
        <a:srgbClr val="3FAC98"/>
      </a:accent4>
      <a:accent5>
        <a:srgbClr val="5B57BB"/>
      </a:accent5>
      <a:accent6>
        <a:srgbClr val="D1505E"/>
      </a:accent6>
      <a:hlink>
        <a:srgbClr val="185DA2"/>
      </a:hlink>
      <a:folHlink>
        <a:srgbClr val="00487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464</TotalTime>
  <Words>606</Words>
  <Application>Microsoft Office PowerPoint</Application>
  <PresentationFormat>On-screen Show (4:3)</PresentationFormat>
  <Paragraphs>92</Paragraphs>
  <Slides>12</Slides>
  <Notes>12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/>
      <vt:lpstr>
iLearnNYC Virtual Advanced  Placement (VAP)  Info Session  for Teachers</vt:lpstr>
      <vt:lpstr>Limited Access to AP Courses in NYC</vt:lpstr>
      <vt:lpstr>PowerPoint Presentation</vt:lpstr>
      <vt:lpstr>Grant Timeline</vt:lpstr>
      <vt:lpstr>Cohort 1 Teachers</vt:lpstr>
      <vt:lpstr>Cohort 2 Teachers</vt:lpstr>
      <vt:lpstr>Cohort 3 Teachers</vt:lpstr>
      <vt:lpstr>VAP Support to Teachers</vt:lpstr>
      <vt:lpstr>VAP PD</vt:lpstr>
      <vt:lpstr>Teacher Expectations</vt:lpstr>
      <vt:lpstr>Next Steps</vt:lpstr>
      <vt:lpstr>Contacts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
iLearnNYC Virtual Advanced  Placement (VAP)  Info Session  for Teachers</dc:title>
  <cp:lastModifiedBy>vedwards</cp:lastModifiedBy>
  <cp:revision>12</cp:revision>
  <cp:lastPrinted>2013-05-10T18:34:33Z</cp:lastPrinted>
  <dcterms:modified xsi:type="dcterms:W3CDTF">2013-05-21T15:06:19Z</dcterms:modified>
</cp:coreProperties>
</file>