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7010400" cy="9296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8AA91C1-BB7C-41DB-B463-9FFCD0B62D1A}">
  <a:tblStyle styleId="{E8AA91C1-BB7C-41DB-B463-9FFCD0B62D1A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431" autoAdjust="0"/>
  </p:normalViewPr>
  <p:slideViewPr>
    <p:cSldViewPr>
      <p:cViewPr>
        <p:scale>
          <a:sx n="60" d="100"/>
          <a:sy n="60" d="100"/>
        </p:scale>
        <p:origin x="-1440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885519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
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pPr lvl="0" rtl="0">
              <a:buNone/>
            </a:pPr>
            <a:endParaRPr lang="en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pPr lvl="0" rtl="0">
              <a:buNone/>
            </a:pPr>
            <a:endParaRPr lang="en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pPr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349544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lang="e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lang="e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lang="e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pPr lvl="0" rtl="0"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lang="en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pPr lvl="0" rtl="0"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pPr lvl="0" rtl="0">
              <a:buNone/>
            </a:pPr>
            <a:endParaRPr lang="e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www.nycvap.wikispaces.co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learnnyc.wikispaces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197177" y="152400"/>
            <a:ext cx="8561099" cy="4495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 sz="4800" dirty="0"/>
              <a:t>
iLearnNYC Virtual Advanced </a:t>
            </a:r>
          </a:p>
          <a:p>
            <a:pPr lvl="0" algn="ctr" rtl="0">
              <a:buNone/>
            </a:pPr>
            <a:r>
              <a:rPr lang="en" sz="4800" dirty="0"/>
              <a:t>Placement (VAP) </a:t>
            </a:r>
          </a:p>
          <a:p>
            <a:pPr lvl="0" algn="ctr" rtl="0">
              <a:buNone/>
            </a:pPr>
            <a:r>
              <a:rPr lang="en" dirty="0"/>
              <a:t>Info Session </a:t>
            </a:r>
          </a:p>
          <a:p>
            <a:pPr lvl="0" algn="ctr" rtl="0">
              <a:buNone/>
            </a:pPr>
            <a:r>
              <a:rPr lang="en" dirty="0"/>
              <a:t>for Teachers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/>
              <a:t>Teacher Expectations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152400" y="1447800"/>
            <a:ext cx="8839200" cy="5120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Commit to completing program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Attend PD and meetings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Use the iLearnNYC learning environment -Desire to Learn (D2L)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Use a blended or online format for teaching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Participate in evaluation process (ie. survey/observations)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Share experience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Failure to complete program will result in </a:t>
            </a:r>
            <a:r>
              <a:rPr lang="en"/>
              <a:t>equipment </a:t>
            </a:r>
            <a:r>
              <a:rPr lang="en" smtClean="0"/>
              <a:t>return</a:t>
            </a:r>
            <a:endParaRPr lang="en" dirty="0"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/>
              <a:t>Next Steps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228600" y="1447800"/>
            <a:ext cx="8763000" cy="54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/>
              <a:t>Visit the VAP Wiki at: </a:t>
            </a:r>
          </a:p>
          <a:p>
            <a:pPr marL="914400" lvl="0" indent="0" rtl="0">
              <a:buNone/>
            </a:pPr>
            <a:r>
              <a:rPr lang="en" b="1" i="1" dirty="0"/>
              <a:t>www.nycvap.wikispaces.com</a:t>
            </a:r>
          </a:p>
          <a:p>
            <a:pPr marL="914400" lvl="1" indent="-419100" rtl="0"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3000" dirty="0"/>
              <a:t>Register for:</a:t>
            </a:r>
          </a:p>
          <a:p>
            <a:pPr marL="1371600" lvl="2" indent="-419100" rtl="0"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3000" dirty="0"/>
              <a:t>College Board </a:t>
            </a:r>
            <a:r>
              <a:rPr lang="en" sz="3000" dirty="0" smtClean="0"/>
              <a:t>May 20</a:t>
            </a:r>
            <a:r>
              <a:rPr lang="en" sz="3000" baseline="30000" dirty="0" smtClean="0"/>
              <a:t>th</a:t>
            </a:r>
            <a:r>
              <a:rPr lang="en" sz="3000" dirty="0" smtClean="0"/>
              <a:t> &amp; June </a:t>
            </a:r>
            <a:r>
              <a:rPr lang="en" sz="3000" dirty="0"/>
              <a:t>6th PD</a:t>
            </a:r>
          </a:p>
          <a:p>
            <a:pPr marL="1371600" lvl="2" indent="-419100" rtl="0"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3000" dirty="0"/>
              <a:t>EdTech Leaders Online virtual PD for each cohort</a:t>
            </a:r>
          </a:p>
          <a:p>
            <a:pPr marL="1371600" lvl="2" indent="-419100" rtl="0"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3000" dirty="0"/>
              <a:t>iLead for Teachers </a:t>
            </a:r>
            <a:r>
              <a:rPr lang="en" sz="3000" dirty="0" smtClean="0"/>
              <a:t>PD</a:t>
            </a:r>
          </a:p>
          <a:p>
            <a:pPr marL="1371600" lvl="2" indent="-419100" rtl="0"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3000" dirty="0" smtClean="0"/>
              <a:t>iLearnNYC PD at </a:t>
            </a:r>
            <a:r>
              <a:rPr lang="en" sz="3000" b="1" i="1" dirty="0" smtClean="0"/>
              <a:t>www.ilearnnyc.wikispaces.com</a:t>
            </a:r>
          </a:p>
          <a:p>
            <a:pPr marL="1371600" lvl="2" indent="-419100" rtl="0"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3000" dirty="0" smtClean="0"/>
              <a:t>College Board Institute August 26-29 </a:t>
            </a:r>
            <a:endParaRPr lang="en" sz="3000" dirty="0"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/>
              <a:t>Contacts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249876" y="1600200"/>
            <a:ext cx="86514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3600" b="1" u="sng">
                <a:solidFill>
                  <a:schemeClr val="hlink"/>
                </a:solidFill>
                <a:hlinkClick r:id="rId3"/>
              </a:rPr>
              <a:t>www.nycvap.wikispaces.com</a:t>
            </a:r>
          </a:p>
          <a:p>
            <a:endParaRPr lang="en" sz="3600" b="1" u="sng">
              <a:solidFill>
                <a:schemeClr val="hlink"/>
              </a:solidFill>
              <a:hlinkClick r:id="rId3"/>
            </a:endParaRPr>
          </a:p>
          <a:p>
            <a:pPr lvl="0" algn="ctr" rtl="0">
              <a:buNone/>
            </a:pPr>
            <a:r>
              <a:rPr lang="en" b="1"/>
              <a:t>Celine Azoulay-Lewin, Executive Director</a:t>
            </a:r>
          </a:p>
          <a:p>
            <a:pPr lvl="0" algn="ctr" rtl="0">
              <a:buNone/>
            </a:pPr>
            <a:r>
              <a:rPr lang="en"/>
              <a:t>cazoula@schools.nyc.gov</a:t>
            </a:r>
          </a:p>
          <a:p>
            <a:pPr lvl="0" algn="ctr" rtl="0">
              <a:buNone/>
            </a:pPr>
            <a:r>
              <a:rPr lang="en" b="1"/>
              <a:t>Allison Sciandra, Project Director</a:t>
            </a:r>
          </a:p>
          <a:p>
            <a:pPr lvl="0" algn="ctr" rtl="0">
              <a:buNone/>
            </a:pPr>
            <a:r>
              <a:rPr lang="en"/>
              <a:t>asciand@schools.nyc.gov</a:t>
            </a:r>
          </a:p>
          <a:p>
            <a:pPr lvl="0" algn="ctr" rtl="0">
              <a:buNone/>
            </a:pPr>
            <a:r>
              <a:rPr lang="en" b="1"/>
              <a:t>Valrie Edwards, VAP Implementation Manager</a:t>
            </a:r>
          </a:p>
          <a:p>
            <a:pPr lvl="0" algn="ctr" rtl="0">
              <a:buNone/>
            </a:pPr>
            <a:r>
              <a:rPr lang="en"/>
              <a:t>vedwards@schools.nyc.gov</a:t>
            </a:r>
          </a:p>
          <a:p>
            <a:pPr algn="ctr">
              <a:buNone/>
            </a:pPr>
            <a:r>
              <a:rPr lang="en"/>
              <a:t>917.689.7025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7"/>
            <a:ext cx="9144000" cy="1143000"/>
          </a:xfrm>
        </p:spPr>
        <p:txBody>
          <a:bodyPr/>
          <a:lstStyle/>
          <a:p>
            <a:r>
              <a:rPr lang="en-US" dirty="0" smtClean="0"/>
              <a:t>Limited Access to AP Courses in NYC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447800"/>
            <a:ext cx="8839200" cy="5410200"/>
          </a:xfrm>
        </p:spPr>
        <p:txBody>
          <a:bodyPr/>
          <a:lstStyle/>
          <a:p>
            <a:pPr marL="139700" lvl="0" indent="0" algn="just">
              <a:lnSpc>
                <a:spcPct val="115000"/>
              </a:lnSpc>
              <a:buClr>
                <a:srgbClr val="000000"/>
              </a:buClr>
              <a:buSzPct val="212121"/>
              <a:buNone/>
            </a:pPr>
            <a:r>
              <a:rPr lang="en" sz="2800" dirty="0"/>
              <a:t>More than half of NYC’s high schools do not offer Advanced Placement courses or </a:t>
            </a:r>
            <a:r>
              <a:rPr lang="en" sz="2800" dirty="0" smtClean="0"/>
              <a:t>students have </a:t>
            </a:r>
            <a:r>
              <a:rPr lang="en" sz="2800" dirty="0"/>
              <a:t>difficulty gaining access to AP courses and exams </a:t>
            </a:r>
            <a:r>
              <a:rPr lang="en" sz="2800" dirty="0" smtClean="0"/>
              <a:t>due to:</a:t>
            </a:r>
            <a:endParaRPr lang="en" sz="2800" dirty="0"/>
          </a:p>
          <a:p>
            <a:pPr marL="914400" lvl="1" indent="-317500" algn="just">
              <a:lnSpc>
                <a:spcPct val="115000"/>
              </a:lnSpc>
              <a:buClr>
                <a:srgbClr val="000000"/>
              </a:buClr>
              <a:buSzPct val="127272"/>
            </a:pPr>
            <a:r>
              <a:rPr lang="en" sz="2000" dirty="0"/>
              <a:t>lack of qualified AP teachers,</a:t>
            </a:r>
          </a:p>
          <a:p>
            <a:pPr marL="914400" lvl="1" indent="-317500" algn="just">
              <a:lnSpc>
                <a:spcPct val="115000"/>
              </a:lnSpc>
              <a:buClr>
                <a:srgbClr val="000000"/>
              </a:buClr>
              <a:buSzPct val="127272"/>
            </a:pPr>
            <a:r>
              <a:rPr lang="en" sz="2000" dirty="0"/>
              <a:t>Small Learning Communities with minimal access to variety of course offerings,</a:t>
            </a:r>
          </a:p>
          <a:p>
            <a:pPr marL="914400" lvl="1" indent="-317500" algn="just">
              <a:lnSpc>
                <a:spcPct val="115000"/>
              </a:lnSpc>
              <a:buClr>
                <a:srgbClr val="000000"/>
              </a:buClr>
              <a:buSzPct val="127272"/>
            </a:pPr>
            <a:r>
              <a:rPr lang="en" sz="2000" dirty="0"/>
              <a:t>failure of underrepresented students to be identified for AP course placement,</a:t>
            </a:r>
          </a:p>
          <a:p>
            <a:pPr marL="914400" lvl="1" indent="-317500" algn="just">
              <a:lnSpc>
                <a:spcPct val="115000"/>
              </a:lnSpc>
              <a:buClr>
                <a:srgbClr val="000000"/>
              </a:buClr>
              <a:buSzPct val="127272"/>
            </a:pPr>
            <a:r>
              <a:rPr lang="en" sz="2000" dirty="0"/>
              <a:t>overall lack of cost effective virtual learning opportunities in AP studies.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014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/>
        </p:nvSpPr>
        <p:spPr>
          <a:xfrm>
            <a:off x="134397" y="1740683"/>
            <a:ext cx="8926800" cy="4825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57200" lvl="0" indent="-317500" rtl="0">
              <a:lnSpc>
                <a:spcPct val="150000"/>
              </a:lnSpc>
              <a:buClr>
                <a:srgbClr val="000000"/>
              </a:buClr>
              <a:buSzPct val="97222"/>
              <a:buFont typeface="Arial"/>
              <a:buChar char="•"/>
            </a:pPr>
            <a:r>
              <a:rPr lang="en" sz="2400"/>
              <a:t>To improve access to virtual AP courses for low-income &amp; minority students.</a:t>
            </a:r>
          </a:p>
          <a:p>
            <a:pPr marL="457200" lvl="0" indent="-317500" rtl="0">
              <a:lnSpc>
                <a:spcPct val="150000"/>
              </a:lnSpc>
              <a:buClr>
                <a:srgbClr val="000000"/>
              </a:buClr>
              <a:buSzPct val="97222"/>
              <a:buFont typeface="Arial"/>
              <a:buChar char="•"/>
            </a:pPr>
            <a:r>
              <a:rPr lang="en" sz="2400"/>
              <a:t>To provide professional development to selected teachers to develop, conduct, and support virtual advanced placement courses </a:t>
            </a:r>
          </a:p>
          <a:p>
            <a:pPr marL="457200" lvl="0" indent="-317500" rtl="0">
              <a:lnSpc>
                <a:spcPct val="150000"/>
              </a:lnSpc>
              <a:buClr>
                <a:srgbClr val="000000"/>
              </a:buClr>
              <a:buSzPct val="97222"/>
              <a:buFont typeface="Arial"/>
              <a:buChar char="•"/>
            </a:pPr>
            <a:r>
              <a:rPr lang="en" sz="2400"/>
              <a:t>To increase the number of virtual AP courses for the NYSED AP repository to be shared statewide.</a:t>
            </a:r>
          </a:p>
          <a:p>
            <a:endParaRPr lang="en" sz="2400"/>
          </a:p>
        </p:txBody>
      </p:sp>
      <p:sp>
        <p:nvSpPr>
          <p:cNvPr id="39" name="Shape 39"/>
          <p:cNvSpPr txBox="1"/>
          <p:nvPr/>
        </p:nvSpPr>
        <p:spPr>
          <a:xfrm>
            <a:off x="385767" y="557202"/>
            <a:ext cx="8220899" cy="8316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4800" b="1">
                <a:solidFill>
                  <a:srgbClr val="FFFFFF"/>
                </a:solidFill>
              </a:rPr>
              <a:t>VAP Goals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/>
              <a:t>Grant Timeline</a:t>
            </a:r>
          </a:p>
        </p:txBody>
      </p:sp>
      <p:graphicFrame>
        <p:nvGraphicFramePr>
          <p:cNvPr id="45" name="Shape 45"/>
          <p:cNvGraphicFramePr/>
          <p:nvPr>
            <p:extLst>
              <p:ext uri="{D42A27DB-BD31-4B8C-83A1-F6EECF244321}">
                <p14:modId xmlns:p14="http://schemas.microsoft.com/office/powerpoint/2010/main" val="75634196"/>
              </p:ext>
            </p:extLst>
          </p:nvPr>
        </p:nvGraphicFramePr>
        <p:xfrm>
          <a:off x="1039725" y="1784275"/>
          <a:ext cx="7188525" cy="4678530"/>
        </p:xfrm>
        <a:graphic>
          <a:graphicData uri="http://schemas.openxmlformats.org/drawingml/2006/table">
            <a:tbl>
              <a:tblPr>
                <a:noFill/>
                <a:tableStyleId>{E8AA91C1-BB7C-41DB-B463-9FFCD0B62D1A}</a:tableStyleId>
              </a:tblPr>
              <a:tblGrid>
                <a:gridCol w="2438400"/>
                <a:gridCol w="4750125"/>
              </a:tblGrid>
              <a:tr h="4762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2000" dirty="0" smtClean="0"/>
                        <a:t>Jan 2013</a:t>
                      </a:r>
                      <a:endParaRPr lang="en" sz="2000" dirty="0"/>
                    </a:p>
                  </a:txBody>
                  <a:tcPr marL="91425" marR="91425" marT="91425" marB="91425">
                    <a:lnL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2000"/>
                        <a:t>Grant begins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2000" dirty="0" smtClean="0"/>
                        <a:t>April</a:t>
                      </a:r>
                      <a:r>
                        <a:rPr lang="en" sz="2000" baseline="0" dirty="0" smtClean="0"/>
                        <a:t> 2</a:t>
                      </a:r>
                      <a:r>
                        <a:rPr lang="en" sz="2000" dirty="0" smtClean="0"/>
                        <a:t>013– </a:t>
                      </a:r>
                      <a:r>
                        <a:rPr lang="en" sz="2000" dirty="0"/>
                        <a:t>August 2014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2000"/>
                        <a:t>PD by College Board, EdTech Leaders Online &amp; iLearnNYC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625">
                <a:tc rowSpan="2"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2000" dirty="0" smtClean="0"/>
                        <a:t>Jan.</a:t>
                      </a:r>
                      <a:r>
                        <a:rPr lang="en" sz="2000" baseline="0" dirty="0" smtClean="0"/>
                        <a:t> </a:t>
                      </a:r>
                      <a:r>
                        <a:rPr lang="en" sz="2000" dirty="0" smtClean="0"/>
                        <a:t>2013 </a:t>
                      </a:r>
                      <a:r>
                        <a:rPr lang="en" sz="2000" dirty="0"/>
                        <a:t>– June 2014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2000"/>
                        <a:t>Implement AP courses &amp; develop AP courses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2000"/>
                        <a:t>Establish District Policy Committee and Critical Peer Review Committee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2000"/>
                        <a:t>Summer 2014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2000"/>
                        <a:t>PD for second round of cohorts- pending fund availability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2000"/>
                        <a:t>August 2014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buNone/>
                      </a:pPr>
                      <a:r>
                        <a:rPr lang="en" sz="2000"/>
                        <a:t>Grant ends</a:t>
                      </a:r>
                    </a:p>
                  </a:txBody>
                  <a:tcPr marL="91425" marR="91425" marT="91425" marB="91425">
                    <a:lnL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/>
              <a:t>Cohort 1 Teachers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000000"/>
                </a:solidFill>
              </a:rPr>
              <a:t>Virtual (online or blended) AP teachers who seek to deepen their content knowledge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000000"/>
                </a:solidFill>
              </a:rPr>
              <a:t>Create College Board approved AP course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000000"/>
                </a:solidFill>
              </a:rPr>
              <a:t>Master the development of transferring AP content to a virtual learning environment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Seek new technology tools to enhance virtual AP courses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4800"/>
              <a:t>Cohort 2 Teachers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000000"/>
                </a:solidFill>
              </a:rPr>
              <a:t>AP teachers who have used the virtual resources available via iLearnNYC or any other Learning Management System (LMS)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000000"/>
                </a:solidFill>
              </a:rPr>
              <a:t>seek to strengthen their knowledge of virtual teaching and learning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000000"/>
                </a:solidFill>
              </a:rPr>
              <a:t>Want to customize their vendor-created course content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000000"/>
                </a:solidFill>
              </a:rPr>
              <a:t>Seek new technology tools to enhance virtual AP courses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4800"/>
              <a:t>Cohort 3 Teachers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249876" y="1600200"/>
            <a:ext cx="87273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000000"/>
                </a:solidFill>
              </a:rPr>
              <a:t>iLearnNYC high school teachers who plan to teach AP courses in the 2014-2015 school year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000000"/>
                </a:solidFill>
              </a:rPr>
              <a:t>AP teachers who have not taught in a blended or online environment or are just becoming acquainted with virtual courses and resources available to them through iLearnNYC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000000"/>
                </a:solidFill>
              </a:rPr>
              <a:t>Seek new technology tools to enhance virtual AP courses</a:t>
            </a:r>
          </a:p>
          <a:p>
            <a:endParaRPr lang="en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199" y="686137"/>
            <a:ext cx="8229600" cy="755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4800"/>
              <a:t>VAP Support to Teachers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249876" y="1589815"/>
            <a:ext cx="8683799" cy="520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To help teachers develop rigorous AP content for delivery in a blended or online environment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b="1"/>
              <a:t>PD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College Board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EdTech Leaders Online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iLearnNYC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b="1"/>
              <a:t>Equipment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b="1"/>
              <a:t>Laptop to school for teacher use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b="1"/>
              <a:t>Support</a:t>
            </a:r>
          </a:p>
          <a:p>
            <a:pPr marL="9144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VAP &amp; iLearnNYC Implementation Managers</a:t>
            </a:r>
          </a:p>
          <a:p>
            <a:endParaRPr lang="en" sz="2400"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199" y="686137"/>
            <a:ext cx="8229600" cy="755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/>
              <a:t>VAP PD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6200" y="1447801"/>
            <a:ext cx="9067800" cy="534581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dirty="0"/>
              <a:t>College Board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1800" dirty="0" smtClean="0"/>
              <a:t>Effective Think Strategies for All Students – May 20th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1800" dirty="0" smtClean="0"/>
              <a:t>Getting </a:t>
            </a:r>
            <a:r>
              <a:rPr lang="en" sz="1800" dirty="0"/>
              <a:t>Your AP Course Started - June 6th @ 1865 Broadway, New York, NY 11123 for teachers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1800" dirty="0"/>
              <a:t>Summer Institute - August 26-29 @ Medgar Evers College Academy, Brooklyn, NY </a:t>
            </a:r>
            <a:r>
              <a:rPr lang="en" sz="1800" dirty="0" smtClean="0"/>
              <a:t> 11225</a:t>
            </a:r>
            <a:endParaRPr lang="en" sz="1800" dirty="0"/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dirty="0"/>
              <a:t>EdTech Leaders Online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1800" dirty="0"/>
              <a:t>Online &amp; Blended Course Design for Cohort </a:t>
            </a:r>
            <a:r>
              <a:rPr lang="en" sz="1800" dirty="0" smtClean="0"/>
              <a:t>1- June 12</a:t>
            </a:r>
            <a:r>
              <a:rPr lang="en" sz="1800" baseline="30000" dirty="0" smtClean="0"/>
              <a:t>th</a:t>
            </a:r>
            <a:r>
              <a:rPr lang="en" sz="1800" dirty="0" smtClean="0"/>
              <a:t> online</a:t>
            </a:r>
            <a:endParaRPr lang="en" sz="1800" dirty="0"/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1800" dirty="0"/>
              <a:t>Online Instructor Training for Cohort </a:t>
            </a:r>
            <a:r>
              <a:rPr lang="en" sz="1800" dirty="0" smtClean="0"/>
              <a:t>2 – June 19 th online</a:t>
            </a:r>
            <a:endParaRPr lang="en" sz="1800" dirty="0"/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1800" dirty="0"/>
              <a:t>Blended Instructor Training for Cohort 3</a:t>
            </a:r>
            <a:r>
              <a:rPr lang="en" sz="1800" dirty="0" smtClean="0"/>
              <a:t>- June 19</a:t>
            </a:r>
            <a:r>
              <a:rPr lang="en" sz="1800" baseline="30000" dirty="0" smtClean="0"/>
              <a:t>th</a:t>
            </a:r>
            <a:r>
              <a:rPr lang="en" sz="1800" dirty="0" smtClean="0"/>
              <a:t> onliine</a:t>
            </a:r>
            <a:endParaRPr lang="en" sz="1800" dirty="0"/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dirty="0"/>
              <a:t>iLead for teachers- for all </a:t>
            </a:r>
            <a:r>
              <a:rPr lang="en" sz="1800" dirty="0" smtClean="0"/>
              <a:t>teachers – May, July &amp; August</a:t>
            </a:r>
            <a:endParaRPr lang="en" sz="1800" dirty="0"/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 dirty="0"/>
              <a:t>iLearnNYC for teachers not already </a:t>
            </a:r>
            <a:r>
              <a:rPr lang="en" sz="1800" dirty="0" smtClean="0"/>
              <a:t>trained on the programs below and the Desire to Learn (D2L) platform– visit </a:t>
            </a:r>
            <a:r>
              <a:rPr lang="en" sz="1800" dirty="0" smtClean="0">
                <a:hlinkClick r:id="rId3"/>
              </a:rPr>
              <a:t>www.ilearnnyc.wikispaces.com</a:t>
            </a:r>
            <a:r>
              <a:rPr lang="en" sz="1800" dirty="0" smtClean="0"/>
              <a:t> for the schedule</a:t>
            </a:r>
            <a:endParaRPr lang="en" sz="1800" dirty="0"/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1400" b="1" dirty="0"/>
              <a:t>AVENTA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1400" b="1" dirty="0"/>
              <a:t>APEX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sz="1400" b="1" dirty="0" smtClean="0"/>
              <a:t>FLVS</a:t>
            </a:r>
            <a:endParaRPr lang="en" sz="1400" b="1" dirty="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606</Words>
  <Application>Microsoft Office PowerPoint</Application>
  <PresentationFormat>On-screen Show (4:3)</PresentationFormat>
  <Paragraphs>92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/>
      <vt:lpstr>
iLearnNYC Virtual Advanced  Placement (VAP)  Info Session  for Teachers</vt:lpstr>
      <vt:lpstr>Limited Access to AP Courses in NYC</vt:lpstr>
      <vt:lpstr>PowerPoint Presentation</vt:lpstr>
      <vt:lpstr>Grant Timeline</vt:lpstr>
      <vt:lpstr>Cohort 1 Teachers</vt:lpstr>
      <vt:lpstr>Cohort 2 Teachers</vt:lpstr>
      <vt:lpstr>Cohort 3 Teachers</vt:lpstr>
      <vt:lpstr>VAP Support to Teachers</vt:lpstr>
      <vt:lpstr>VAP PD</vt:lpstr>
      <vt:lpstr>Teacher Expectations</vt:lpstr>
      <vt:lpstr>Next Steps</vt:lpstr>
      <vt:lpstr>Contacts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
iLearnNYC Virtual Advanced  Placement (VAP)  Info Session  for Teachers</dc:title>
  <cp:lastModifiedBy>vedwards</cp:lastModifiedBy>
  <cp:revision>12</cp:revision>
  <cp:lastPrinted>2013-05-10T18:34:33Z</cp:lastPrinted>
  <dcterms:modified xsi:type="dcterms:W3CDTF">2013-05-21T15:06:19Z</dcterms:modified>
</cp:coreProperties>
</file>